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23.xml.rels" ContentType="application/vnd.openxmlformats-package.relationships+xml"/>
  <Override PartName="/ppt/slideLayouts/_rels/slideLayout30.xml.rels" ContentType="application/vnd.openxmlformats-package.relationships+xml"/>
  <Override PartName="/ppt/slideLayouts/_rels/slideLayout14.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25.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34.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31.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27.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1.xml.rels" ContentType="application/vnd.openxmlformats-package.relationships+xml"/>
  <Override PartName="/ppt/slideLayouts/_rels/slideLayout26.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33.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media/image1.png" ContentType="image/png"/>
  <Override PartName="/ppt/media/image2.png" ContentType="image/png"/>
  <Override PartName="/ppt/media/image3.png" ContentType="image/png"/>
  <Override PartName="/ppt/media/image4.png" ContentType="image/png"/>
  <Override PartName="/ppt/media/media5.mp4" ContentType="video/mp4"/>
  <Override PartName="/ppt/media/image7.png" ContentType="image/png"/>
  <Override PartName="/ppt/media/image6.png" ContentType="image/png"/>
  <Override PartName="/ppt/media/image8.png" ContentType="image/png"/>
  <Override PartName="/ppt/media/image9.png" ContentType="image/png"/>
  <Override PartName="/ppt/media/image10.png" ContentType="image/png"/>
  <Override PartName="/ppt/slides/slide1.xml" ContentType="application/vnd.openxmlformats-officedocument.presentationml.slide+xml"/>
  <Override PartName="/ppt/slides/_rels/slide11.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2.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Lst>
  <p:sldSz cx="10080625" cy="567055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4"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32"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1"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3"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0"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51"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52"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3"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4"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55"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56"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8"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59"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60"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62"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63"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65"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66"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67"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68"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0"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71"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72"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73"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74"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75"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9" name="PlaceHolder 2"/>
          <p:cNvSpPr>
            <a:spLocks noGrp="1"/>
          </p:cNvSpPr>
          <p:nvPr>
            <p:ph type="subTitle"/>
          </p:nvPr>
        </p:nvSpPr>
        <p:spPr>
          <a:xfrm>
            <a:off x="504000" y="1326600"/>
            <a:ext cx="907200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81"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83"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84"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5" name="PlaceHolder 2"/>
          <p:cNvSpPr>
            <a:spLocks noGrp="1"/>
          </p:cNvSpPr>
          <p:nvPr>
            <p:ph type="body"/>
          </p:nvPr>
        </p:nvSpPr>
        <p:spPr>
          <a:xfrm>
            <a:off x="504000" y="1326600"/>
            <a:ext cx="907200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88"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89"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90"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92"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93"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94"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96"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97"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98"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00" name="PlaceHolder 2"/>
          <p:cNvSpPr>
            <a:spLocks noGrp="1"/>
          </p:cNvSpPr>
          <p:nvPr>
            <p:ph type="body"/>
          </p:nvPr>
        </p:nvSpPr>
        <p:spPr>
          <a:xfrm>
            <a:off x="504000" y="1326600"/>
            <a:ext cx="9072000" cy="1568520"/>
          </a:xfrm>
          <a:prstGeom prst="rect">
            <a:avLst/>
          </a:prstGeom>
        </p:spPr>
        <p:txBody>
          <a:bodyPr lIns="0" rIns="0" tIns="0" bIns="0">
            <a:normAutofit/>
          </a:bodyPr>
          <a:p>
            <a:endParaRPr b="0" lang="en-US" sz="3200" spc="-1" strike="noStrike">
              <a:latin typeface="Arial"/>
            </a:endParaRPr>
          </a:p>
        </p:txBody>
      </p:sp>
      <p:sp>
        <p:nvSpPr>
          <p:cNvPr id="101" name="PlaceHolder 3"/>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03"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104"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105"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
        <p:nvSpPr>
          <p:cNvPr id="106" name="PlaceHolder 5"/>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08" name="PlaceHolder 2"/>
          <p:cNvSpPr>
            <a:spLocks noGrp="1"/>
          </p:cNvSpPr>
          <p:nvPr>
            <p:ph type="body"/>
          </p:nvPr>
        </p:nvSpPr>
        <p:spPr>
          <a:xfrm>
            <a:off x="504000" y="1326600"/>
            <a:ext cx="2921040" cy="1568520"/>
          </a:xfrm>
          <a:prstGeom prst="rect">
            <a:avLst/>
          </a:prstGeom>
        </p:spPr>
        <p:txBody>
          <a:bodyPr lIns="0" rIns="0" tIns="0" bIns="0">
            <a:normAutofit/>
          </a:bodyPr>
          <a:p>
            <a:endParaRPr b="0" lang="en-US" sz="3200" spc="-1" strike="noStrike">
              <a:latin typeface="Arial"/>
            </a:endParaRPr>
          </a:p>
        </p:txBody>
      </p:sp>
      <p:sp>
        <p:nvSpPr>
          <p:cNvPr id="109" name="PlaceHolder 3"/>
          <p:cNvSpPr>
            <a:spLocks noGrp="1"/>
          </p:cNvSpPr>
          <p:nvPr>
            <p:ph type="body"/>
          </p:nvPr>
        </p:nvSpPr>
        <p:spPr>
          <a:xfrm>
            <a:off x="3571560" y="1326600"/>
            <a:ext cx="2921040" cy="1568520"/>
          </a:xfrm>
          <a:prstGeom prst="rect">
            <a:avLst/>
          </a:prstGeom>
        </p:spPr>
        <p:txBody>
          <a:bodyPr lIns="0" rIns="0" tIns="0" bIns="0">
            <a:normAutofit/>
          </a:bodyPr>
          <a:p>
            <a:endParaRPr b="0" lang="en-US" sz="3200" spc="-1" strike="noStrike">
              <a:latin typeface="Arial"/>
            </a:endParaRPr>
          </a:p>
        </p:txBody>
      </p:sp>
      <p:sp>
        <p:nvSpPr>
          <p:cNvPr id="110" name="PlaceHolder 4"/>
          <p:cNvSpPr>
            <a:spLocks noGrp="1"/>
          </p:cNvSpPr>
          <p:nvPr>
            <p:ph type="body"/>
          </p:nvPr>
        </p:nvSpPr>
        <p:spPr>
          <a:xfrm>
            <a:off x="6639120" y="1326600"/>
            <a:ext cx="2921040" cy="1568520"/>
          </a:xfrm>
          <a:prstGeom prst="rect">
            <a:avLst/>
          </a:prstGeom>
        </p:spPr>
        <p:txBody>
          <a:bodyPr lIns="0" rIns="0" tIns="0" bIns="0">
            <a:normAutofit/>
          </a:bodyPr>
          <a:p>
            <a:endParaRPr b="0" lang="en-US" sz="3200" spc="-1" strike="noStrike">
              <a:latin typeface="Arial"/>
            </a:endParaRPr>
          </a:p>
        </p:txBody>
      </p:sp>
      <p:sp>
        <p:nvSpPr>
          <p:cNvPr id="111" name="PlaceHolder 5"/>
          <p:cNvSpPr>
            <a:spLocks noGrp="1"/>
          </p:cNvSpPr>
          <p:nvPr>
            <p:ph type="body"/>
          </p:nvPr>
        </p:nvSpPr>
        <p:spPr>
          <a:xfrm>
            <a:off x="504000" y="3044520"/>
            <a:ext cx="2921040" cy="1568520"/>
          </a:xfrm>
          <a:prstGeom prst="rect">
            <a:avLst/>
          </a:prstGeom>
        </p:spPr>
        <p:txBody>
          <a:bodyPr lIns="0" rIns="0" tIns="0" bIns="0">
            <a:normAutofit/>
          </a:bodyPr>
          <a:p>
            <a:endParaRPr b="0" lang="en-US" sz="3200" spc="-1" strike="noStrike">
              <a:latin typeface="Arial"/>
            </a:endParaRPr>
          </a:p>
        </p:txBody>
      </p:sp>
      <p:sp>
        <p:nvSpPr>
          <p:cNvPr id="112" name="PlaceHolder 6"/>
          <p:cNvSpPr>
            <a:spLocks noGrp="1"/>
          </p:cNvSpPr>
          <p:nvPr>
            <p:ph type="body"/>
          </p:nvPr>
        </p:nvSpPr>
        <p:spPr>
          <a:xfrm>
            <a:off x="3571560" y="3044520"/>
            <a:ext cx="2921040" cy="1568520"/>
          </a:xfrm>
          <a:prstGeom prst="rect">
            <a:avLst/>
          </a:prstGeom>
        </p:spPr>
        <p:txBody>
          <a:bodyPr lIns="0" rIns="0" tIns="0" bIns="0">
            <a:normAutofit/>
          </a:bodyPr>
          <a:p>
            <a:endParaRPr b="0" lang="en-US" sz="3200" spc="-1" strike="noStrike">
              <a:latin typeface="Arial"/>
            </a:endParaRPr>
          </a:p>
        </p:txBody>
      </p:sp>
      <p:sp>
        <p:nvSpPr>
          <p:cNvPr id="113" name="PlaceHolder 7"/>
          <p:cNvSpPr>
            <a:spLocks noGrp="1"/>
          </p:cNvSpPr>
          <p:nvPr>
            <p:ph type="body"/>
          </p:nvPr>
        </p:nvSpPr>
        <p:spPr>
          <a:xfrm>
            <a:off x="6639120" y="3044520"/>
            <a:ext cx="292104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7"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2000" cy="43884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2"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5152680" y="1326600"/>
            <a:ext cx="4426920" cy="328860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50400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body"/>
          </p:nvPr>
        </p:nvSpPr>
        <p:spPr>
          <a:xfrm>
            <a:off x="504000" y="1326600"/>
            <a:ext cx="4426920" cy="328860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5152680" y="3044520"/>
            <a:ext cx="4426920" cy="156852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2000" cy="94644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504000" y="1326600"/>
            <a:ext cx="4426920" cy="156852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5152680" y="1326600"/>
            <a:ext cx="4426920" cy="156852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504000" y="3044520"/>
            <a:ext cx="9072000" cy="156852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39"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504000" y="226080"/>
            <a:ext cx="9072000" cy="94644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77" name="PlaceHolder 2"/>
          <p:cNvSpPr>
            <a:spLocks noGrp="1"/>
          </p:cNvSpPr>
          <p:nvPr>
            <p:ph type="body"/>
          </p:nvPr>
        </p:nvSpPr>
        <p:spPr>
          <a:xfrm>
            <a:off x="504000" y="1326600"/>
            <a:ext cx="9072000" cy="3288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video" Target="../media/media5.mp4"/><Relationship Id="rId2" Type="http://schemas.microsoft.com/office/2007/relationships/media" Target="../media/media5.mp4"/><Relationship Id="rId3" Type="http://schemas.openxmlformats.org/officeDocument/2006/relationships/image" Target="../media/image6.png"/><Relationship Id="rId4"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CustomShape 1"/>
          <p:cNvSpPr/>
          <p:nvPr/>
        </p:nvSpPr>
        <p:spPr>
          <a:xfrm>
            <a:off x="640080" y="554760"/>
            <a:ext cx="8869680" cy="35002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n-GB" sz="2800" spc="-1" strike="noStrike">
                <a:solidFill>
                  <a:srgbClr val="ff0000"/>
                </a:solidFill>
                <a:latin typeface="NotesEsa"/>
                <a:ea typeface="DejaVu Sans"/>
              </a:rPr>
              <a:t>The following plots, graphs and information have been generated in the context of a SWESNET Consistent Communication exercise. The data has been taken from past periods (in 2017 or other years) and have been partially modified in order to support the communication exercise activity. It does not reflect the real-time space weather conditions and should not be used or distributed outside of the coordinated event exercise.</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8" name="Picture 89" descr=""/>
          <p:cNvPicPr/>
          <p:nvPr/>
        </p:nvPicPr>
        <p:blipFill>
          <a:blip r:embed="rId1"/>
          <a:stretch/>
        </p:blipFill>
        <p:spPr>
          <a:xfrm>
            <a:off x="2482920" y="1440"/>
            <a:ext cx="7335000" cy="5667480"/>
          </a:xfrm>
          <a:prstGeom prst="rect">
            <a:avLst/>
          </a:prstGeom>
          <a:ln>
            <a:noFill/>
          </a:ln>
        </p:spPr>
      </p:pic>
      <p:sp>
        <p:nvSpPr>
          <p:cNvPr id="139" name="CustomShape 1"/>
          <p:cNvSpPr/>
          <p:nvPr/>
        </p:nvSpPr>
        <p:spPr>
          <a:xfrm>
            <a:off x="274320" y="274320"/>
            <a:ext cx="2425680" cy="11325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000000"/>
                </a:solidFill>
                <a:latin typeface="Arial"/>
                <a:ea typeface="DejaVu Sans"/>
              </a:rPr>
              <a:t>S.107g UGraz/KSO Halpha light curves </a:t>
            </a:r>
            <a:endParaRPr b="0" lang="en-US" sz="1800" spc="-1" strike="noStrike">
              <a:latin typeface="Arial"/>
            </a:endParaRPr>
          </a:p>
          <a:p>
            <a:pPr>
              <a:lnSpc>
                <a:spcPct val="100000"/>
              </a:lnSpc>
            </a:pPr>
            <a:endParaRPr b="0" lang="en-US" sz="1800" spc="-1" strike="noStrike">
              <a:latin typeface="Arial"/>
            </a:endParaRPr>
          </a:p>
        </p:txBody>
      </p:sp>
      <p:sp>
        <p:nvSpPr>
          <p:cNvPr id="140" name="CustomShape 2"/>
          <p:cNvSpPr/>
          <p:nvPr/>
        </p:nvSpPr>
        <p:spPr>
          <a:xfrm>
            <a:off x="6984000" y="144000"/>
            <a:ext cx="1007640" cy="28764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CustomShape 1"/>
          <p:cNvSpPr/>
          <p:nvPr/>
        </p:nvSpPr>
        <p:spPr>
          <a:xfrm>
            <a:off x="427680" y="274320"/>
            <a:ext cx="923112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GB" sz="2400" spc="-1" strike="noStrike">
                <a:solidFill>
                  <a:srgbClr val="000000"/>
                </a:solidFill>
                <a:latin typeface="Arial"/>
                <a:ea typeface="DejaVu Sans"/>
              </a:rPr>
              <a:t>S.111 CACTus Automated CME detection</a:t>
            </a:r>
            <a:endParaRPr b="0" lang="en-US" sz="2400" spc="-1" strike="noStrike">
              <a:latin typeface="Arial"/>
            </a:endParaRPr>
          </a:p>
        </p:txBody>
      </p:sp>
      <p:pic>
        <p:nvPicPr>
          <p:cNvPr id="142" name="Picture 1" descr=""/>
          <p:cNvPicPr/>
          <p:nvPr/>
        </p:nvPicPr>
        <p:blipFill>
          <a:blip r:embed="rId1"/>
          <a:stretch/>
        </p:blipFill>
        <p:spPr>
          <a:xfrm>
            <a:off x="1829160" y="1307160"/>
            <a:ext cx="6427800" cy="3741840"/>
          </a:xfrm>
          <a:prstGeom prst="rect">
            <a:avLst/>
          </a:prstGeom>
          <a:ln>
            <a:noFill/>
          </a:ln>
        </p:spPr>
      </p:pic>
      <p:sp>
        <p:nvSpPr>
          <p:cNvPr id="143" name="CustomShape 2"/>
          <p:cNvSpPr/>
          <p:nvPr/>
        </p:nvSpPr>
        <p:spPr>
          <a:xfrm>
            <a:off x="7571520" y="1127160"/>
            <a:ext cx="839160" cy="4113360"/>
          </a:xfrm>
          <a:prstGeom prst="rect">
            <a:avLst/>
          </a:prstGeom>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CustomShape 1"/>
          <p:cNvSpPr/>
          <p:nvPr/>
        </p:nvSpPr>
        <p:spPr>
          <a:xfrm>
            <a:off x="274320" y="182880"/>
            <a:ext cx="9692280" cy="15519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n-GB" sz="4800" spc="-1" strike="noStrike">
                <a:solidFill>
                  <a:srgbClr val="ff0000"/>
                </a:solidFill>
                <a:latin typeface="NotesEsa"/>
                <a:ea typeface="DejaVu Sans"/>
              </a:rPr>
              <a:t>Issue time of the data: </a:t>
            </a:r>
            <a:endParaRPr b="0" lang="en-US" sz="4800" spc="-1" strike="noStrike">
              <a:latin typeface="Arial"/>
            </a:endParaRPr>
          </a:p>
          <a:p>
            <a:pPr algn="just">
              <a:lnSpc>
                <a:spcPct val="100000"/>
              </a:lnSpc>
            </a:pPr>
            <a:r>
              <a:rPr b="0" lang="en-GB" sz="4800" spc="-1" strike="noStrike">
                <a:solidFill>
                  <a:srgbClr val="ff0000"/>
                </a:solidFill>
                <a:latin typeface="NotesEsa"/>
                <a:ea typeface="DejaVu Sans"/>
              </a:rPr>
              <a:t>	</a:t>
            </a:r>
            <a:r>
              <a:rPr b="0" lang="en-GB" sz="4800" spc="-1" strike="noStrike">
                <a:solidFill>
                  <a:srgbClr val="ff0000"/>
                </a:solidFill>
                <a:latin typeface="NotesEsa"/>
                <a:ea typeface="DejaVu Sans"/>
              </a:rPr>
              <a:t>YYYY – M1 – D2   UTC</a:t>
            </a:r>
            <a:endParaRPr b="0" lang="en-US" sz="4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6" name="Picture 1" descr=""/>
          <p:cNvPicPr/>
          <p:nvPr/>
        </p:nvPicPr>
        <p:blipFill>
          <a:blip r:embed="rId1"/>
          <a:stretch/>
        </p:blipFill>
        <p:spPr>
          <a:xfrm>
            <a:off x="504000" y="1771560"/>
            <a:ext cx="8299440" cy="2998800"/>
          </a:xfrm>
          <a:prstGeom prst="rect">
            <a:avLst/>
          </a:prstGeom>
          <a:ln>
            <a:noFill/>
          </a:ln>
        </p:spPr>
      </p:pic>
      <p:sp>
        <p:nvSpPr>
          <p:cNvPr id="117" name="CustomShape 1"/>
          <p:cNvSpPr/>
          <p:nvPr/>
        </p:nvSpPr>
        <p:spPr>
          <a:xfrm>
            <a:off x="504000" y="226080"/>
            <a:ext cx="9068400" cy="943200"/>
          </a:xfrm>
          <a:prstGeom prst="rect">
            <a:avLst/>
          </a:prstGeom>
          <a:noFill/>
          <a:ln>
            <a:noFill/>
          </a:ln>
        </p:spPr>
        <p:style>
          <a:lnRef idx="0"/>
          <a:fillRef idx="0"/>
          <a:effectRef idx="0"/>
          <a:fontRef idx="minor"/>
        </p:style>
        <p:txBody>
          <a:bodyPr lIns="0" rIns="0" tIns="0" bIns="0" anchor="ctr">
            <a:noAutofit/>
          </a:bodyPr>
          <a:p>
            <a:pPr>
              <a:lnSpc>
                <a:spcPct val="100000"/>
              </a:lnSpc>
            </a:pPr>
            <a:r>
              <a:rPr b="0" lang="en-US" sz="4400" spc="-1" strike="noStrike">
                <a:solidFill>
                  <a:srgbClr val="000000"/>
                </a:solidFill>
                <a:latin typeface="Arial"/>
                <a:ea typeface="DejaVu Sans"/>
              </a:rPr>
              <a:t>S-ESC</a:t>
            </a:r>
            <a:endParaRPr b="0" lang="en-US" sz="4400" spc="-1" strike="noStrike">
              <a:latin typeface="Arial"/>
            </a:endParaRPr>
          </a:p>
        </p:txBody>
      </p:sp>
      <p:sp>
        <p:nvSpPr>
          <p:cNvPr id="118" name="CustomShape 2"/>
          <p:cNvSpPr/>
          <p:nvPr/>
        </p:nvSpPr>
        <p:spPr>
          <a:xfrm>
            <a:off x="363240" y="1315440"/>
            <a:ext cx="8412120" cy="6930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000000"/>
                </a:solidFill>
                <a:latin typeface="Arial"/>
                <a:ea typeface="DejaVu Sans"/>
              </a:rPr>
              <a:t>S.110 SIDC Daily space weather bulletin </a:t>
            </a:r>
            <a:endParaRPr b="0" lang="en-US" sz="2200" spc="-1" strike="noStrike">
              <a:latin typeface="Arial"/>
            </a:endParaRPr>
          </a:p>
          <a:p>
            <a:pPr>
              <a:lnSpc>
                <a:spcPct val="100000"/>
              </a:lnSpc>
            </a:pPr>
            <a:endParaRPr b="0" lang="en-US" sz="2200" spc="-1" strike="noStrike">
              <a:latin typeface="Arial"/>
            </a:endParaRPr>
          </a:p>
        </p:txBody>
      </p:sp>
      <p:sp>
        <p:nvSpPr>
          <p:cNvPr id="119" name="CustomShape 3"/>
          <p:cNvSpPr/>
          <p:nvPr/>
        </p:nvSpPr>
        <p:spPr>
          <a:xfrm>
            <a:off x="504000" y="2267640"/>
            <a:ext cx="819720" cy="17964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CustomShape 1"/>
          <p:cNvSpPr/>
          <p:nvPr/>
        </p:nvSpPr>
        <p:spPr>
          <a:xfrm>
            <a:off x="504000" y="420480"/>
            <a:ext cx="9070560" cy="945000"/>
          </a:xfrm>
          <a:prstGeom prst="rect">
            <a:avLst/>
          </a:prstGeom>
          <a:noFill/>
          <a:ln>
            <a:noFill/>
          </a:ln>
        </p:spPr>
        <p:style>
          <a:lnRef idx="0"/>
          <a:fillRef idx="0"/>
          <a:effectRef idx="0"/>
          <a:fontRef idx="minor"/>
        </p:style>
        <p:txBody>
          <a:bodyPr lIns="0" rIns="0" tIns="0" bIns="0" anchor="ctr">
            <a:noAutofit/>
          </a:bodyPr>
          <a:p>
            <a:pPr>
              <a:lnSpc>
                <a:spcPct val="90000"/>
              </a:lnSpc>
            </a:pPr>
            <a:r>
              <a:rPr b="0" lang="en-US" sz="4400" spc="-1" strike="noStrike">
                <a:solidFill>
                  <a:srgbClr val="000000"/>
                </a:solidFill>
                <a:latin typeface="Arial"/>
                <a:ea typeface="DejaVu Sans"/>
              </a:rPr>
              <a:t>S.112a SIDC Solar GOES-flare alert </a:t>
            </a:r>
            <a:endParaRPr b="0" lang="en-US" sz="4400" spc="-1" strike="noStrike">
              <a:latin typeface="Arial"/>
            </a:endParaRPr>
          </a:p>
        </p:txBody>
      </p:sp>
      <p:pic>
        <p:nvPicPr>
          <p:cNvPr id="121" name="" descr=""/>
          <p:cNvPicPr/>
          <p:nvPr/>
        </p:nvPicPr>
        <p:blipFill>
          <a:blip r:embed="rId1"/>
          <a:stretch/>
        </p:blipFill>
        <p:spPr>
          <a:xfrm>
            <a:off x="381600" y="1354320"/>
            <a:ext cx="9409680" cy="3684960"/>
          </a:xfrm>
          <a:prstGeom prst="rect">
            <a:avLst/>
          </a:prstGeom>
          <a:ln>
            <a:noFill/>
          </a:ln>
        </p:spPr>
      </p:pic>
      <p:sp>
        <p:nvSpPr>
          <p:cNvPr id="122" name="CustomShape 2"/>
          <p:cNvSpPr/>
          <p:nvPr/>
        </p:nvSpPr>
        <p:spPr>
          <a:xfrm>
            <a:off x="504000" y="3240000"/>
            <a:ext cx="6695280" cy="791280"/>
          </a:xfrm>
          <a:prstGeom prst="rect">
            <a:avLst/>
          </a:prstGeom>
          <a:solidFill>
            <a:srgbClr val="729fcf"/>
          </a:solidFill>
          <a:ln>
            <a:solidFill>
              <a:srgbClr val="3465a4"/>
            </a:solidFill>
          </a:ln>
        </p:spPr>
        <p:style>
          <a:lnRef idx="0"/>
          <a:fillRef idx="0"/>
          <a:effectRef idx="0"/>
          <a:fontRef idx="minor"/>
        </p:style>
      </p:sp>
      <p:sp>
        <p:nvSpPr>
          <p:cNvPr id="123" name="CustomShape 3"/>
          <p:cNvSpPr/>
          <p:nvPr/>
        </p:nvSpPr>
        <p:spPr>
          <a:xfrm>
            <a:off x="576000" y="4392000"/>
            <a:ext cx="719280" cy="28728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CustomShape 1"/>
          <p:cNvSpPr/>
          <p:nvPr/>
        </p:nvSpPr>
        <p:spPr>
          <a:xfrm>
            <a:off x="91440" y="182880"/>
            <a:ext cx="9140760" cy="73008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000000"/>
                </a:solidFill>
                <a:latin typeface="Arial"/>
                <a:ea typeface="DejaVu Sans"/>
              </a:rPr>
              <a:t>S.101c SIDC Solar map</a:t>
            </a:r>
            <a:endParaRPr b="0" lang="en-US" sz="1800" spc="-1" strike="noStrike">
              <a:latin typeface="Arial"/>
            </a:endParaRPr>
          </a:p>
          <a:p>
            <a:pPr>
              <a:lnSpc>
                <a:spcPct val="100000"/>
              </a:lnSpc>
            </a:pPr>
            <a:r>
              <a:rPr b="1" lang="en-US" sz="1800" spc="-1" strike="noStrike">
                <a:solidFill>
                  <a:srgbClr val="000000"/>
                </a:solidFill>
                <a:latin typeface="Arial"/>
                <a:ea typeface="DejaVu Sans"/>
              </a:rPr>
              <a:t> </a:t>
            </a:r>
            <a:r>
              <a:rPr b="0" lang="en-US" sz="1800" spc="-1" strike="noStrike">
                <a:solidFill>
                  <a:srgbClr val="000000"/>
                </a:solidFill>
                <a:latin typeface="Arial"/>
                <a:ea typeface="DejaVu Sans"/>
              </a:rPr>
              <a:t>https://ssa.sidc.be/prod/WEB/index.php?component=archive&amp;pc=S101&amp;psc=c</a:t>
            </a:r>
            <a:endParaRPr b="0" lang="en-US" sz="1800" spc="-1" strike="noStrike">
              <a:latin typeface="Arial"/>
            </a:endParaRPr>
          </a:p>
        </p:txBody>
      </p:sp>
      <p:pic>
        <p:nvPicPr>
          <p:cNvPr id="125" name="Picture 3" descr=""/>
          <p:cNvPicPr/>
          <p:nvPr/>
        </p:nvPicPr>
        <p:blipFill>
          <a:blip r:embed="rId1"/>
          <a:stretch/>
        </p:blipFill>
        <p:spPr>
          <a:xfrm>
            <a:off x="2228040" y="1194480"/>
            <a:ext cx="4867920" cy="3964680"/>
          </a:xfrm>
          <a:prstGeom prst="rect">
            <a:avLst/>
          </a:prstGeom>
          <a:ln>
            <a:noFill/>
          </a:ln>
        </p:spPr>
      </p:pic>
      <p:sp>
        <p:nvSpPr>
          <p:cNvPr id="126" name="CustomShape 2"/>
          <p:cNvSpPr/>
          <p:nvPr/>
        </p:nvSpPr>
        <p:spPr>
          <a:xfrm>
            <a:off x="3129480" y="1143000"/>
            <a:ext cx="1045800" cy="350280"/>
          </a:xfrm>
          <a:prstGeom prst="rect">
            <a:avLst/>
          </a:prstGeom>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CustomShape 1"/>
          <p:cNvSpPr/>
          <p:nvPr/>
        </p:nvSpPr>
        <p:spPr>
          <a:xfrm>
            <a:off x="191160" y="365760"/>
            <a:ext cx="2183400" cy="13885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000000"/>
                </a:solidFill>
                <a:latin typeface="Arial"/>
                <a:ea typeface="DejaVu Sans"/>
              </a:rPr>
              <a:t>S.104 SIDC/USET White light Solar images </a:t>
            </a:r>
            <a:endParaRPr b="0" lang="en-US" sz="1800" spc="-1" strike="noStrike">
              <a:latin typeface="Arial"/>
            </a:endParaRPr>
          </a:p>
          <a:p>
            <a:pPr>
              <a:lnSpc>
                <a:spcPct val="100000"/>
              </a:lnSpc>
            </a:pPr>
            <a:endParaRPr b="0" lang="en-US" sz="1800" spc="-1" strike="noStrike">
              <a:latin typeface="Arial"/>
            </a:endParaRPr>
          </a:p>
        </p:txBody>
      </p:sp>
      <p:pic>
        <p:nvPicPr>
          <p:cNvPr id="128" name="Picture 2" descr=""/>
          <p:cNvPicPr/>
          <p:nvPr/>
        </p:nvPicPr>
        <p:blipFill>
          <a:blip r:embed="rId1"/>
          <a:stretch/>
        </p:blipFill>
        <p:spPr>
          <a:xfrm>
            <a:off x="2734560" y="118080"/>
            <a:ext cx="4999320" cy="5419080"/>
          </a:xfrm>
          <a:prstGeom prst="rect">
            <a:avLst/>
          </a:prstGeom>
          <a:ln>
            <a:noFill/>
          </a:ln>
        </p:spPr>
      </p:pic>
      <p:sp>
        <p:nvSpPr>
          <p:cNvPr id="129" name="CustomShape 2"/>
          <p:cNvSpPr/>
          <p:nvPr/>
        </p:nvSpPr>
        <p:spPr>
          <a:xfrm>
            <a:off x="4248000" y="5256000"/>
            <a:ext cx="719640" cy="14364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0" name="Picture 1" descr="">
            <a:hlinkClick r:id="" action="ppaction://media"/>
          </p:cNvPr>
          <p:cNvPicPr/>
          <p:nvPr>
            <a:videoFile r:link="rId1"/>
            <p:extLst>
              <p:ext uri="{DAA4B4D4-6D71-4841-9C94-3DE7FCFB9230}">
                <p14:media r:embed="rId2"/>
              </p:ext>
            </p:extLst>
          </p:nvPr>
        </p:nvPicPr>
        <p:blipFill>
          <a:blip r:embed="rId3"/>
        </p:blipFill>
        <p:spPr>
          <a:xfrm>
            <a:off x="3066120" y="1302840"/>
            <a:ext cx="3900600" cy="3900600"/>
          </a:xfrm>
          <a:prstGeom prst="rect">
            <a:avLst/>
          </a:prstGeom>
          <a:ln>
            <a:noFill/>
          </a:ln>
        </p:spPr>
      </p:pic>
      <p:sp>
        <p:nvSpPr>
          <p:cNvPr id="131" name="CustomShape 1"/>
          <p:cNvSpPr/>
          <p:nvPr/>
        </p:nvSpPr>
        <p:spPr>
          <a:xfrm>
            <a:off x="1210320" y="471960"/>
            <a:ext cx="761220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2400" spc="-1" strike="noStrike">
                <a:solidFill>
                  <a:srgbClr val="000000"/>
                </a:solidFill>
                <a:latin typeface="Arial"/>
                <a:ea typeface="DejaVu Sans"/>
              </a:rPr>
              <a:t>S.106 </a:t>
            </a:r>
            <a:r>
              <a:rPr b="1" lang="en-GB" sz="2400" spc="-1" strike="noStrike">
                <a:solidFill>
                  <a:srgbClr val="000000"/>
                </a:solidFill>
                <a:latin typeface="Arial"/>
                <a:ea typeface="DejaVu Sans"/>
              </a:rPr>
              <a:t>SDO/AIA Latest Solar EUV images</a:t>
            </a:r>
            <a:endParaRPr b="0" lang="en-US" sz="2400" spc="-1" strike="noStrike">
              <a:latin typeface="Arial"/>
            </a:endParaRPr>
          </a:p>
          <a:p>
            <a:pPr algn="ctr">
              <a:lnSpc>
                <a:spcPct val="100000"/>
              </a:lnSpc>
            </a:pPr>
            <a:r>
              <a:rPr b="0" lang="en-US" sz="2400" spc="-1" strike="noStrike">
                <a:solidFill>
                  <a:srgbClr val="000000"/>
                </a:solidFill>
                <a:latin typeface="Arial"/>
                <a:ea typeface="DejaVu Sans"/>
              </a:rPr>
              <a:t> </a:t>
            </a:r>
            <a:endParaRPr b="0" lang="en-US" sz="2400" spc="-1" strike="noStrike">
              <a:latin typeface="Arial"/>
            </a:endParaRPr>
          </a:p>
        </p:txBody>
      </p:sp>
      <p:sp>
        <p:nvSpPr>
          <p:cNvPr id="132" name="CustomShape 2"/>
          <p:cNvSpPr/>
          <p:nvPr/>
        </p:nvSpPr>
        <p:spPr>
          <a:xfrm>
            <a:off x="4176000" y="1656000"/>
            <a:ext cx="359640" cy="14364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timing>
    <p:tnLst>
      <p:par>
        <p:cTn id="1" dur="indefinite" restart="never" nodeType="tmRoot">
          <p:childTnLst>
            <p:seq>
              <p:cTn id="2" restart="whenNotActive" nodeType="interactiveSeq" fill="hold">
                <p:stCondLst>
                  <p:cond delay="0" evt="onClick">
                    <p:tgtEl>
                      <p:spTgt spid="130"/>
                    </p:tgtEl>
                  </p:cond>
                </p:stCondLst>
                <p:childTnLst>
                  <p:par>
                    <p:cTn id="3" fill="hold">
                      <p:stCondLst>
                        <p:cond delay="0" evt="onClick">
                          <p:tgtEl>
                            <p:spTgt spid="130"/>
                          </p:tgtEl>
                        </p:cond>
                      </p:stCondLst>
                      <p:childTnLst>
                        <p:par>
                          <p:cTn id="4" fill="hold">
                            <p:stCondLst>
                              <p:cond delay="0"/>
                            </p:stCondLst>
                            <p:childTnLst>
                              <p:par>
                                <p:cTn id="5" nodeType="clickEffect" fill="hold" presetClass="mediacall">
                                  <p:stCondLst>
                                    <p:cond delay="0"/>
                                  </p:stCondLst>
                                  <p:childTnLst>
                                    <p:cmd type="call" cmd="togglePause">
                                      <p:cBhvr>
                                        <p:cTn id="6" dur="1" fill="hold"/>
                                        <p:tgtEl>
                                          <p:spTgt spid="130"/>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CustomShape 1"/>
          <p:cNvSpPr/>
          <p:nvPr/>
        </p:nvSpPr>
        <p:spPr>
          <a:xfrm>
            <a:off x="548640" y="401040"/>
            <a:ext cx="8844480" cy="4233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2200" spc="-1" strike="noStrike">
                <a:solidFill>
                  <a:srgbClr val="000000"/>
                </a:solidFill>
                <a:latin typeface="Arial"/>
                <a:ea typeface="DejaVu Sans"/>
              </a:rPr>
              <a:t>S.123b SIDC/USET Sunspot group characteristics</a:t>
            </a:r>
            <a:endParaRPr b="0" lang="en-US" sz="2200" spc="-1" strike="noStrike">
              <a:latin typeface="Arial"/>
            </a:endParaRPr>
          </a:p>
          <a:p>
            <a:pPr>
              <a:lnSpc>
                <a:spcPct val="100000"/>
              </a:lnSpc>
            </a:pPr>
            <a:endParaRPr b="0" lang="en-US" sz="2200" spc="-1" strike="noStrike">
              <a:latin typeface="Arial"/>
            </a:endParaRPr>
          </a:p>
        </p:txBody>
      </p:sp>
      <p:pic>
        <p:nvPicPr>
          <p:cNvPr id="134" name="Picture 2" descr=""/>
          <p:cNvPicPr/>
          <p:nvPr/>
        </p:nvPicPr>
        <p:blipFill>
          <a:blip r:embed="rId1"/>
          <a:stretch/>
        </p:blipFill>
        <p:spPr>
          <a:xfrm>
            <a:off x="1235520" y="1411560"/>
            <a:ext cx="7471080" cy="338472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CustomShape 1"/>
          <p:cNvSpPr/>
          <p:nvPr/>
        </p:nvSpPr>
        <p:spPr>
          <a:xfrm>
            <a:off x="353880" y="292680"/>
            <a:ext cx="939312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GB" sz="2000" spc="-1" strike="noStrike">
                <a:solidFill>
                  <a:srgbClr val="000000"/>
                </a:solidFill>
                <a:latin typeface="Arial"/>
                <a:ea typeface="DejaVu Sans"/>
              </a:rPr>
              <a:t>S.102 SIDC PROBA2 / LYRA</a:t>
            </a:r>
            <a:endParaRPr b="0" lang="en-US" sz="2000" spc="-1" strike="noStrike">
              <a:latin typeface="Arial"/>
            </a:endParaRPr>
          </a:p>
        </p:txBody>
      </p:sp>
      <p:pic>
        <p:nvPicPr>
          <p:cNvPr id="136" name="Picture 1" descr=""/>
          <p:cNvPicPr/>
          <p:nvPr/>
        </p:nvPicPr>
        <p:blipFill>
          <a:blip r:embed="rId1"/>
          <a:stretch/>
        </p:blipFill>
        <p:spPr>
          <a:xfrm>
            <a:off x="3377160" y="1223640"/>
            <a:ext cx="3346560" cy="4082400"/>
          </a:xfrm>
          <a:prstGeom prst="rect">
            <a:avLst/>
          </a:prstGeom>
          <a:ln>
            <a:noFill/>
          </a:ln>
        </p:spPr>
      </p:pic>
      <p:sp>
        <p:nvSpPr>
          <p:cNvPr id="137" name="CustomShape 2"/>
          <p:cNvSpPr/>
          <p:nvPr/>
        </p:nvSpPr>
        <p:spPr>
          <a:xfrm>
            <a:off x="5184000" y="5112000"/>
            <a:ext cx="503640" cy="194040"/>
          </a:xfrm>
          <a:prstGeom prst="rect">
            <a:avLst/>
          </a:prstGeom>
          <a:solidFill>
            <a:srgbClr val="729fcf"/>
          </a:solidFill>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1348</TotalTime>
  <Application>LibreOffice/6.4.7.2$Linux_X86_64 LibreOffice_project/40$Build-2</Application>
  <Words>78</Words>
  <Paragraphs>16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2022-03-03T11:11:08Z</dcterms:created>
  <dc:creator/>
  <dc:description/>
  <dc:language>en-US</dc:language>
  <cp:lastModifiedBy/>
  <dcterms:modified xsi:type="dcterms:W3CDTF">2022-09-06T08:29:10Z</dcterms:modified>
  <cp:revision>37</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1</vt:i4>
  </property>
  <property fmtid="{D5CDD505-2E9C-101B-9397-08002B2CF9AE}" pid="7" name="Notes">
    <vt:i4>0</vt:i4>
  </property>
  <property fmtid="{D5CDD505-2E9C-101B-9397-08002B2CF9AE}" pid="8" name="PresentationFormat">
    <vt:lpwstr>Custom</vt:lpwstr>
  </property>
  <property fmtid="{D5CDD505-2E9C-101B-9397-08002B2CF9AE}" pid="9" name="ScaleCrop">
    <vt:bool>0</vt:bool>
  </property>
  <property fmtid="{D5CDD505-2E9C-101B-9397-08002B2CF9AE}" pid="10" name="ShareDoc">
    <vt:bool>0</vt:bool>
  </property>
  <property fmtid="{D5CDD505-2E9C-101B-9397-08002B2CF9AE}" pid="11" name="Slides">
    <vt:i4>10</vt:i4>
  </property>
</Properties>
</file>