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media1.mp4" ContentType="video/mp4"/>
  <Override PartName="/ppt/media/image3.png" ContentType="image/png"/>
  <Override PartName="/ppt/media/image2.png" ContentType="image/png"/>
  <Override PartName="/ppt/media/image4.png" ContentType="image/png"/>
  <Override PartName="/ppt/media/image5.png" ContentType="image/png"/>
  <Override PartName="/ppt/media/image6.png" ContentType="image/png"/>
  <Override PartName="/ppt/slides/slide1.xml" ContentType="application/vnd.openxmlformats-officedocument.presentationml.slide+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video" Target="../media/media1.mp4"/><Relationship Id="rId2" Type="http://schemas.microsoft.com/office/2007/relationships/media" Target="../media/media1.mp4"/><Relationship Id="rId3" Type="http://schemas.openxmlformats.org/officeDocument/2006/relationships/image" Target="../media/image2.png"/><Relationship Id="rId4"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640080" y="554760"/>
            <a:ext cx="8869680" cy="3500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2800" spc="-1" strike="noStrike">
                <a:solidFill>
                  <a:srgbClr val="ff0000"/>
                </a:solidFill>
                <a:latin typeface="NotesEsa"/>
                <a:ea typeface="DejaVu Sans"/>
              </a:rPr>
              <a:t>The following plots, graphs and information have been generated in the context of a SWESNET Consistent Communication exercise. The data has been taken from past periods (in 2017 or other years) and have been partially modified in order to support the communication exercise activity. It does not reflect the real-time space weather conditions and should not be used or distributed outside of the coordinated event exercise.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274320" y="182880"/>
            <a:ext cx="9692280" cy="1551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4800" spc="-1" strike="noStrike">
                <a:solidFill>
                  <a:srgbClr val="ff0000"/>
                </a:solidFill>
                <a:latin typeface="NotesEsa"/>
                <a:ea typeface="DejaVu Sans"/>
              </a:rPr>
              <a:t>Issue time of the data: </a:t>
            </a:r>
            <a:endParaRPr b="0" lang="en-US" sz="4800" spc="-1" strike="noStrike">
              <a:latin typeface="Arial"/>
            </a:endParaRPr>
          </a:p>
          <a:p>
            <a:pPr algn="just">
              <a:lnSpc>
                <a:spcPct val="100000"/>
              </a:lnSpc>
            </a:pPr>
            <a:r>
              <a:rPr b="0" lang="en-GB" sz="4800" spc="-1" strike="noStrike">
                <a:solidFill>
                  <a:srgbClr val="ff0000"/>
                </a:solidFill>
                <a:latin typeface="NotesEsa"/>
                <a:ea typeface="DejaVu Sans"/>
              </a:rPr>
              <a:t>	</a:t>
            </a:r>
            <a:r>
              <a:rPr b="0" lang="en-GB" sz="4800" spc="-1" strike="noStrike">
                <a:solidFill>
                  <a:srgbClr val="ff0000"/>
                </a:solidFill>
                <a:latin typeface="NotesEsa"/>
                <a:ea typeface="DejaVu Sans"/>
              </a:rPr>
              <a:t>YYYY – M1 – D1   UTC</a:t>
            </a:r>
            <a:endParaRPr b="0" lang="en-US" sz="4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CustomShape 1"/>
          <p:cNvSpPr/>
          <p:nvPr/>
        </p:nvSpPr>
        <p:spPr>
          <a:xfrm>
            <a:off x="1210320" y="471960"/>
            <a:ext cx="761256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Arial"/>
                <a:ea typeface="DejaVu Sans"/>
              </a:rPr>
              <a:t>S.106 </a:t>
            </a:r>
            <a:r>
              <a:rPr b="1" lang="en-GB" sz="2400" spc="-1" strike="noStrike">
                <a:solidFill>
                  <a:srgbClr val="000000"/>
                </a:solidFill>
                <a:latin typeface="Arial"/>
                <a:ea typeface="DejaVu Sans"/>
              </a:rPr>
              <a:t>SDO/AIA Latest Solar EUV images</a:t>
            </a:r>
            <a:endParaRPr b="0" lang="en-US" sz="2400" spc="-1" strike="noStrike">
              <a:latin typeface="Arial"/>
            </a:endParaRPr>
          </a:p>
          <a:p>
            <a:pPr algn="ctr">
              <a:lnSpc>
                <a:spcPct val="100000"/>
              </a:lnSpc>
            </a:pPr>
            <a:r>
              <a:rPr b="0" lang="en-US" sz="2400" spc="-1" strike="noStrike">
                <a:solidFill>
                  <a:srgbClr val="000000"/>
                </a:solidFill>
                <a:latin typeface="Arial"/>
                <a:ea typeface="DejaVu Sans"/>
              </a:rPr>
              <a:t> </a:t>
            </a:r>
            <a:endParaRPr b="0" lang="en-US" sz="2400" spc="-1" strike="noStrike">
              <a:latin typeface="Arial"/>
            </a:endParaRPr>
          </a:p>
        </p:txBody>
      </p:sp>
      <p:pic>
        <p:nvPicPr>
          <p:cNvPr id="117" name="Picture 1" descr="">
            <a:hlinkClick r:id="" action="ppaction://media"/>
          </p:cNvPr>
          <p:cNvPicPr/>
          <p:nvPr>
            <a:videoFile r:link="rId1"/>
            <p:extLst>
              <p:ext uri="{DAA4B4D4-6D71-4841-9C94-3DE7FCFB9230}">
                <p14:media r:embed="rId2"/>
              </p:ext>
            </p:extLst>
          </p:nvPr>
        </p:nvPicPr>
        <p:blipFill>
          <a:blip r:embed="rId3"/>
        </p:blipFill>
        <p:spPr>
          <a:xfrm>
            <a:off x="3354480" y="1149120"/>
            <a:ext cx="3900960" cy="3900960"/>
          </a:xfrm>
          <a:prstGeom prst="rect">
            <a:avLst/>
          </a:prstGeom>
          <a:ln>
            <a:noFill/>
          </a:ln>
        </p:spPr>
      </p:pic>
      <p:sp>
        <p:nvSpPr>
          <p:cNvPr id="118" name="CustomShape 2"/>
          <p:cNvSpPr/>
          <p:nvPr/>
        </p:nvSpPr>
        <p:spPr>
          <a:xfrm>
            <a:off x="4248000" y="1149120"/>
            <a:ext cx="503640" cy="21852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restart="whenNotActive" nodeType="interactiveSeq" fill="hold">
                <p:stCondLst>
                  <p:cond delay="0" evt="onClick">
                    <p:tgtEl>
                      <p:spTgt spid="117"/>
                    </p:tgtEl>
                  </p:cond>
                </p:stCondLst>
                <p:childTnLst>
                  <p:par>
                    <p:cTn id="3" fill="hold">
                      <p:stCondLst>
                        <p:cond delay="0" evt="onClick">
                          <p:tgtEl>
                            <p:spTgt spid="117"/>
                          </p:tgtEl>
                        </p:cond>
                      </p:stCondLst>
                      <p:childTnLst>
                        <p:par>
                          <p:cTn id="4" fill="hold">
                            <p:stCondLst>
                              <p:cond delay="0"/>
                            </p:stCondLst>
                            <p:childTnLst>
                              <p:par>
                                <p:cTn id="5" nodeType="clickEffect" fill="hold" presetClass="mediacall">
                                  <p:stCondLst>
                                    <p:cond delay="0"/>
                                  </p:stCondLst>
                                  <p:childTnLst>
                                    <p:cmd type="call" cmd="togglePause">
                                      <p:cBhvr>
                                        <p:cTn id="6" dur="1" fill="hold"/>
                                        <p:tgtEl>
                                          <p:spTgt spid="117"/>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CustomShape 1"/>
          <p:cNvSpPr/>
          <p:nvPr/>
        </p:nvSpPr>
        <p:spPr>
          <a:xfrm>
            <a:off x="504000" y="226080"/>
            <a:ext cx="9070560" cy="945360"/>
          </a:xfrm>
          <a:prstGeom prst="rect">
            <a:avLst/>
          </a:prstGeom>
          <a:noFill/>
          <a:ln>
            <a:noFill/>
          </a:ln>
        </p:spPr>
        <p:style>
          <a:lnRef idx="0"/>
          <a:fillRef idx="0"/>
          <a:effectRef idx="0"/>
          <a:fontRef idx="minor"/>
        </p:style>
        <p:txBody>
          <a:bodyPr lIns="0" rIns="0" tIns="0" bIns="0" anchor="ctr">
            <a:noAutofit/>
          </a:bodyPr>
          <a:p>
            <a:pPr algn="ctr">
              <a:lnSpc>
                <a:spcPct val="90000"/>
              </a:lnSpc>
            </a:pPr>
            <a:r>
              <a:rPr b="1" lang="en-GB" sz="2400" spc="-1" strike="noStrike">
                <a:solidFill>
                  <a:srgbClr val="000000"/>
                </a:solidFill>
                <a:latin typeface="Arial"/>
                <a:ea typeface="DejaVu Sans"/>
              </a:rPr>
              <a:t>S.102 Proba2/LYRA Data</a:t>
            </a:r>
            <a:endParaRPr b="0" lang="en-US" sz="2400" spc="-1" strike="noStrike">
              <a:latin typeface="Arial"/>
            </a:endParaRPr>
          </a:p>
        </p:txBody>
      </p:sp>
      <p:pic>
        <p:nvPicPr>
          <p:cNvPr id="120" name="Picture 3" descr=""/>
          <p:cNvPicPr/>
          <p:nvPr/>
        </p:nvPicPr>
        <p:blipFill>
          <a:blip r:embed="rId1"/>
          <a:stretch/>
        </p:blipFill>
        <p:spPr>
          <a:xfrm>
            <a:off x="3704760" y="1619640"/>
            <a:ext cx="2669040" cy="3291120"/>
          </a:xfrm>
          <a:prstGeom prst="rect">
            <a:avLst/>
          </a:prstGeom>
          <a:ln>
            <a:noFill/>
          </a:ln>
        </p:spPr>
      </p:pic>
      <p:sp>
        <p:nvSpPr>
          <p:cNvPr id="121" name="CustomShape 2"/>
          <p:cNvSpPr/>
          <p:nvPr/>
        </p:nvSpPr>
        <p:spPr>
          <a:xfrm>
            <a:off x="4752000" y="4752000"/>
            <a:ext cx="791640" cy="15876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 name="Picture 89" descr=""/>
          <p:cNvPicPr/>
          <p:nvPr/>
        </p:nvPicPr>
        <p:blipFill>
          <a:blip r:embed="rId1"/>
          <a:stretch/>
        </p:blipFill>
        <p:spPr>
          <a:xfrm>
            <a:off x="2482920" y="1440"/>
            <a:ext cx="7335360" cy="5667840"/>
          </a:xfrm>
          <a:prstGeom prst="rect">
            <a:avLst/>
          </a:prstGeom>
          <a:ln>
            <a:noFill/>
          </a:ln>
        </p:spPr>
      </p:pic>
      <p:sp>
        <p:nvSpPr>
          <p:cNvPr id="123" name="CustomShape 1"/>
          <p:cNvSpPr/>
          <p:nvPr/>
        </p:nvSpPr>
        <p:spPr>
          <a:xfrm>
            <a:off x="274320" y="274320"/>
            <a:ext cx="2426040" cy="1132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S.107g UGraz/KSO Halpha light curves </a:t>
            </a:r>
            <a:endParaRPr b="0" lang="en-US" sz="1800" spc="-1" strike="noStrike">
              <a:latin typeface="Arial"/>
            </a:endParaRPr>
          </a:p>
          <a:p>
            <a:pPr>
              <a:lnSpc>
                <a:spcPct val="100000"/>
              </a:lnSpc>
            </a:pPr>
            <a:endParaRPr b="0" lang="en-US" sz="1800" spc="-1" strike="noStrike">
              <a:latin typeface="Arial"/>
            </a:endParaRPr>
          </a:p>
        </p:txBody>
      </p:sp>
      <p:sp>
        <p:nvSpPr>
          <p:cNvPr id="124" name="CustomShape 2"/>
          <p:cNvSpPr/>
          <p:nvPr/>
        </p:nvSpPr>
        <p:spPr>
          <a:xfrm>
            <a:off x="6731640" y="1031040"/>
            <a:ext cx="2501280" cy="3995640"/>
          </a:xfrm>
          <a:prstGeom prst="rect">
            <a:avLst/>
          </a:prstGeom>
          <a:solidFill>
            <a:srgbClr val="ffffff"/>
          </a:solidFill>
          <a:ln>
            <a:solidFill>
              <a:srgbClr val="3465a4"/>
            </a:solidFill>
          </a:ln>
        </p:spPr>
        <p:style>
          <a:lnRef idx="0"/>
          <a:fillRef idx="0"/>
          <a:effectRef idx="0"/>
          <a:fontRef idx="minor"/>
        </p:style>
      </p:sp>
      <p:sp>
        <p:nvSpPr>
          <p:cNvPr id="125" name="CustomShape 3"/>
          <p:cNvSpPr/>
          <p:nvPr/>
        </p:nvSpPr>
        <p:spPr>
          <a:xfrm>
            <a:off x="6984000" y="144000"/>
            <a:ext cx="1007640" cy="215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221400" y="333360"/>
            <a:ext cx="964440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400" spc="-1" strike="noStrike">
                <a:solidFill>
                  <a:srgbClr val="000000"/>
                </a:solidFill>
                <a:latin typeface="Arial"/>
                <a:ea typeface="DejaVu Sans"/>
              </a:rPr>
              <a:t>S.111 SIDC/CACTus Automated CME detection</a:t>
            </a:r>
            <a:endParaRPr b="0" lang="en-US" sz="2400" spc="-1" strike="noStrike">
              <a:latin typeface="Arial"/>
            </a:endParaRPr>
          </a:p>
        </p:txBody>
      </p:sp>
      <p:pic>
        <p:nvPicPr>
          <p:cNvPr id="127" name="Picture 1" descr=""/>
          <p:cNvPicPr/>
          <p:nvPr/>
        </p:nvPicPr>
        <p:blipFill>
          <a:blip r:embed="rId1"/>
          <a:stretch/>
        </p:blipFill>
        <p:spPr>
          <a:xfrm>
            <a:off x="2897280" y="1820880"/>
            <a:ext cx="4285080" cy="2027880"/>
          </a:xfrm>
          <a:prstGeom prst="rect">
            <a:avLst/>
          </a:prstGeom>
          <a:ln>
            <a:noFill/>
          </a:ln>
        </p:spPr>
      </p:pic>
      <p:sp>
        <p:nvSpPr>
          <p:cNvPr id="128" name="CustomShape 2"/>
          <p:cNvSpPr/>
          <p:nvPr/>
        </p:nvSpPr>
        <p:spPr>
          <a:xfrm>
            <a:off x="6696000" y="1728000"/>
            <a:ext cx="647640" cy="2231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304200" y="1290240"/>
            <a:ext cx="9590760" cy="297576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en-US" sz="1800" spc="-1" strike="noStrike">
              <a:latin typeface="Arial"/>
            </a:endParaRPr>
          </a:p>
          <a:p>
            <a:pPr>
              <a:lnSpc>
                <a:spcPct val="100000"/>
              </a:lnSpc>
            </a:pPr>
            <a:r>
              <a:rPr b="0" lang="en-GB" sz="2800" spc="-1" strike="noStrike">
                <a:solidFill>
                  <a:srgbClr val="000000"/>
                </a:solidFill>
                <a:latin typeface="NotesEsa"/>
                <a:ea typeface="DejaVu Sans"/>
              </a:rPr>
              <a:t> </a:t>
            </a:r>
            <a:endParaRPr b="0" lang="en-US" sz="2800" spc="-1" strike="noStrike">
              <a:latin typeface="Arial"/>
            </a:endParaRPr>
          </a:p>
        </p:txBody>
      </p:sp>
      <p:pic>
        <p:nvPicPr>
          <p:cNvPr id="130" name="" descr=""/>
          <p:cNvPicPr/>
          <p:nvPr/>
        </p:nvPicPr>
        <p:blipFill>
          <a:blip r:embed="rId1"/>
          <a:stretch/>
        </p:blipFill>
        <p:spPr>
          <a:xfrm>
            <a:off x="328680" y="974160"/>
            <a:ext cx="9390600" cy="3561120"/>
          </a:xfrm>
          <a:prstGeom prst="rect">
            <a:avLst/>
          </a:prstGeom>
          <a:ln>
            <a:noFill/>
          </a:ln>
        </p:spPr>
      </p:pic>
      <p:sp>
        <p:nvSpPr>
          <p:cNvPr id="131" name="CustomShape 2"/>
          <p:cNvSpPr/>
          <p:nvPr/>
        </p:nvSpPr>
        <p:spPr>
          <a:xfrm>
            <a:off x="432000" y="2736000"/>
            <a:ext cx="6695280" cy="863280"/>
          </a:xfrm>
          <a:prstGeom prst="rect">
            <a:avLst/>
          </a:prstGeom>
          <a:solidFill>
            <a:srgbClr val="729fcf"/>
          </a:solidFill>
          <a:ln>
            <a:solidFill>
              <a:srgbClr val="3465a4"/>
            </a:solidFill>
          </a:ln>
        </p:spPr>
        <p:style>
          <a:lnRef idx="0"/>
          <a:fillRef idx="0"/>
          <a:effectRef idx="0"/>
          <a:fontRef idx="minor"/>
        </p:style>
      </p:sp>
      <p:sp>
        <p:nvSpPr>
          <p:cNvPr id="132" name="CustomShape 3"/>
          <p:cNvSpPr/>
          <p:nvPr/>
        </p:nvSpPr>
        <p:spPr>
          <a:xfrm>
            <a:off x="504000" y="3960000"/>
            <a:ext cx="1367280" cy="14328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339</TotalTime>
  <Application>LibreOffice/6.4.7.2$Linux_X86_64 LibreOffice_project/40$Build-2</Application>
  <Words>72</Words>
  <Paragraphs>11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2022-03-03T11:11:08Z</dcterms:created>
  <dc:creator/>
  <dc:description/>
  <dc:language>en-US</dc:language>
  <cp:lastModifiedBy/>
  <dcterms:modified xsi:type="dcterms:W3CDTF">2022-09-06T08:28:33Z</dcterms:modified>
  <cp:revision>32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0</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6</vt:i4>
  </property>
</Properties>
</file>