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8" d="100"/>
          <a:sy n="88" d="100"/>
        </p:scale>
        <p:origin x="35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4A6591-59D9-4253-8043-6022BC97D58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148754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6591-59D9-4253-8043-6022BC97D58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80315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6591-59D9-4253-8043-6022BC97D58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415214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67083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57552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6591-59D9-4253-8043-6022BC97D58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19638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A6591-59D9-4253-8043-6022BC97D58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347299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A6591-59D9-4253-8043-6022BC97D58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221265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A6591-59D9-4253-8043-6022BC97D58F}"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86585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A6591-59D9-4253-8043-6022BC97D58F}"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12197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A6591-59D9-4253-8043-6022BC97D58F}"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4050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4A6591-59D9-4253-8043-6022BC97D58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32303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4A6591-59D9-4253-8043-6022BC97D58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01C7E-679E-4CD9-84B7-6238F36C910F}" type="slidenum">
              <a:rPr lang="en-US" smtClean="0"/>
              <a:t>‹#›</a:t>
            </a:fld>
            <a:endParaRPr lang="en-US"/>
          </a:p>
        </p:txBody>
      </p:sp>
    </p:spTree>
    <p:extLst>
      <p:ext uri="{BB962C8B-B14F-4D97-AF65-F5344CB8AC3E}">
        <p14:creationId xmlns:p14="http://schemas.microsoft.com/office/powerpoint/2010/main" val="390042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A6591-59D9-4253-8043-6022BC97D58F}"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01C7E-679E-4CD9-84B7-6238F36C910F}" type="slidenum">
              <a:rPr lang="en-US" smtClean="0"/>
              <a:t>‹#›</a:t>
            </a:fld>
            <a:endParaRPr lang="en-US"/>
          </a:p>
        </p:txBody>
      </p:sp>
    </p:spTree>
    <p:extLst>
      <p:ext uri="{BB962C8B-B14F-4D97-AF65-F5344CB8AC3E}">
        <p14:creationId xmlns:p14="http://schemas.microsoft.com/office/powerpoint/2010/main" val="28521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4.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video" Target="../media/media2.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800" b="0" strike="noStrike" spc="-1">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lang="en-US" sz="2800" b="0" strike="noStrike" spc="-1">
              <a:latin typeface="Arial"/>
            </a:endParaRPr>
          </a:p>
        </p:txBody>
      </p:sp>
    </p:spTree>
    <p:extLst>
      <p:ext uri="{BB962C8B-B14F-4D97-AF65-F5344CB8AC3E}">
        <p14:creationId xmlns:p14="http://schemas.microsoft.com/office/powerpoint/2010/main" val="323108519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4800" b="0" strike="noStrike" spc="-1">
                <a:solidFill>
                  <a:srgbClr val="FF0000"/>
                </a:solidFill>
                <a:latin typeface="NotesEsa"/>
                <a:ea typeface="DejaVu Sans"/>
              </a:rPr>
              <a:t>Issue time of the data: </a:t>
            </a:r>
            <a:endParaRPr lang="en-US" sz="4800" b="0" strike="noStrike" spc="-1">
              <a:latin typeface="Arial"/>
            </a:endParaRPr>
          </a:p>
          <a:p>
            <a:pPr algn="just">
              <a:lnSpc>
                <a:spcPct val="100000"/>
              </a:lnSpc>
            </a:pPr>
            <a:r>
              <a:rPr lang="en-GB" sz="4800" b="0" strike="noStrike" spc="-1">
                <a:solidFill>
                  <a:srgbClr val="FF0000"/>
                </a:solidFill>
                <a:latin typeface="NotesEsa"/>
                <a:ea typeface="DejaVu Sans"/>
              </a:rPr>
              <a:t>	YYYY – M1 – D4   UTC</a:t>
            </a:r>
            <a:endParaRPr lang="en-US" sz="4800" b="0" strike="noStrike" spc="-1">
              <a:latin typeface="Arial"/>
            </a:endParaRPr>
          </a:p>
        </p:txBody>
      </p:sp>
    </p:spTree>
    <p:extLst>
      <p:ext uri="{BB962C8B-B14F-4D97-AF65-F5344CB8AC3E}">
        <p14:creationId xmlns:p14="http://schemas.microsoft.com/office/powerpoint/2010/main" val="112175764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7" y="173537"/>
            <a:ext cx="9411789" cy="1325563"/>
          </a:xfrm>
        </p:spPr>
        <p:txBody>
          <a:bodyPr>
            <a:noAutofit/>
          </a:bodyPr>
          <a:lstStyle/>
          <a:p>
            <a:pPr algn="ctr"/>
            <a:r>
              <a:rPr lang="fr-BE" sz="5400" b="1" dirty="0" smtClean="0"/>
              <a:t>R-ESC DATA: INTRODUCTION</a:t>
            </a:r>
            <a:endParaRPr lang="nl-BE" sz="54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4500" dirty="0" smtClean="0"/>
              <a:t>The </a:t>
            </a:r>
            <a:r>
              <a:rPr lang="en-US" sz="4500" dirty="0"/>
              <a:t>main format for every </a:t>
            </a:r>
            <a:r>
              <a:rPr lang="en-US" sz="4500" dirty="0" smtClean="0"/>
              <a:t>SWE event </a:t>
            </a:r>
            <a:r>
              <a:rPr lang="en-US" sz="4500" dirty="0"/>
              <a:t>day is:</a:t>
            </a:r>
            <a:r>
              <a:rPr lang="en-US" dirty="0"/>
              <a:t/>
            </a:r>
            <a:br>
              <a:rPr lang="en-US" dirty="0"/>
            </a:br>
            <a:r>
              <a:rPr lang="en-US" dirty="0"/>
              <a:t/>
            </a:r>
            <a:br>
              <a:rPr lang="en-US" dirty="0"/>
            </a:br>
            <a:r>
              <a:rPr lang="en-US" dirty="0" smtClean="0"/>
              <a:t>    </a:t>
            </a:r>
            <a:r>
              <a:rPr lang="en-US" sz="3200" b="1" dirty="0" smtClean="0"/>
              <a:t>07:00 </a:t>
            </a:r>
            <a:r>
              <a:rPr lang="en-US" sz="3200" b="1" dirty="0"/>
              <a:t>UTC </a:t>
            </a:r>
            <a:endParaRPr lang="en-US" sz="3200" b="1" dirty="0" smtClean="0"/>
          </a:p>
          <a:p>
            <a:r>
              <a:rPr lang="en-US" dirty="0" smtClean="0"/>
              <a:t>COMESEP update (</a:t>
            </a:r>
            <a:r>
              <a:rPr lang="en-US" dirty="0"/>
              <a:t>only if a significant event is reported + previous day updates after 16:00 UTC if relevant)</a:t>
            </a:r>
            <a:br>
              <a:rPr lang="en-US" dirty="0"/>
            </a:br>
            <a:r>
              <a:rPr lang="en-US" dirty="0"/>
              <a:t/>
            </a:r>
            <a:br>
              <a:rPr lang="en-US" dirty="0"/>
            </a:br>
            <a:r>
              <a:rPr lang="en-US" sz="3200" b="1" dirty="0"/>
              <a:t>12:00 </a:t>
            </a:r>
            <a:r>
              <a:rPr lang="en-US" sz="3200" b="1" dirty="0" smtClean="0"/>
              <a:t>UTC</a:t>
            </a:r>
            <a:endParaRPr lang="en-US" sz="3200" dirty="0" smtClean="0"/>
          </a:p>
          <a:p>
            <a:r>
              <a:rPr lang="en-US" dirty="0" smtClean="0"/>
              <a:t>COMESEP </a:t>
            </a:r>
            <a:r>
              <a:rPr lang="en-US" dirty="0"/>
              <a:t>update(only if a significant event is reported) + SREM update for the previous day (available at around 12:00 UTC)</a:t>
            </a:r>
            <a:br>
              <a:rPr lang="en-US" dirty="0"/>
            </a:br>
            <a:r>
              <a:rPr lang="en-US" dirty="0"/>
              <a:t/>
            </a:r>
            <a:br>
              <a:rPr lang="en-US" dirty="0"/>
            </a:br>
            <a:r>
              <a:rPr lang="en-US" sz="3200" b="1" dirty="0"/>
              <a:t>16:00 </a:t>
            </a:r>
            <a:r>
              <a:rPr lang="en-US" sz="3200" b="1" dirty="0" smtClean="0"/>
              <a:t>UTC</a:t>
            </a:r>
          </a:p>
          <a:p>
            <a:r>
              <a:rPr lang="en-US" dirty="0" smtClean="0"/>
              <a:t>COMESEP update (</a:t>
            </a:r>
            <a:r>
              <a:rPr lang="en-US" dirty="0"/>
              <a:t>only if a significant event is reported) + SPM forecast for the next </a:t>
            </a:r>
            <a:r>
              <a:rPr lang="en-US" dirty="0" smtClean="0"/>
              <a:t>day (</a:t>
            </a:r>
            <a:r>
              <a:rPr lang="en-US" dirty="0"/>
              <a:t>available at around 14:30 UTC) + EPT flux for previous </a:t>
            </a:r>
            <a:r>
              <a:rPr lang="en-US" dirty="0" smtClean="0"/>
              <a:t>week </a:t>
            </a:r>
            <a:r>
              <a:rPr lang="en-US" dirty="0"/>
              <a:t>minus last two </a:t>
            </a:r>
            <a:r>
              <a:rPr lang="en-US" dirty="0" smtClean="0"/>
              <a:t>days</a:t>
            </a:r>
            <a:endParaRPr lang="nl-BE" dirty="0"/>
          </a:p>
        </p:txBody>
      </p:sp>
    </p:spTree>
    <p:extLst>
      <p:ext uri="{BB962C8B-B14F-4D97-AF65-F5344CB8AC3E}">
        <p14:creationId xmlns:p14="http://schemas.microsoft.com/office/powerpoint/2010/main" val="180033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DAY </a:t>
            </a:r>
            <a:r>
              <a:rPr lang="fr-BE" smtClean="0"/>
              <a:t>5.3</a:t>
            </a:r>
            <a:endParaRPr lang="nl-BE" dirty="0"/>
          </a:p>
        </p:txBody>
      </p:sp>
      <p:sp>
        <p:nvSpPr>
          <p:cNvPr id="3" name="Content Placeholder 2"/>
          <p:cNvSpPr>
            <a:spLocks noGrp="1"/>
          </p:cNvSpPr>
          <p:nvPr>
            <p:ph idx="1"/>
          </p:nvPr>
        </p:nvSpPr>
        <p:spPr/>
        <p:txBody>
          <a:bodyPr/>
          <a:lstStyle/>
          <a:p>
            <a:r>
              <a:rPr lang="fr-BE" smtClean="0"/>
              <a:t>FRIDAY</a:t>
            </a:r>
            <a:r>
              <a:rPr lang="fr-BE" dirty="0" smtClean="0"/>
              <a:t>, 15 SEPTEMBER 2017   16:00 UT</a:t>
            </a:r>
            <a:endParaRPr lang="nl-BE" dirty="0"/>
          </a:p>
        </p:txBody>
      </p:sp>
    </p:spTree>
    <p:extLst>
      <p:ext uri="{BB962C8B-B14F-4D97-AF65-F5344CB8AC3E}">
        <p14:creationId xmlns:p14="http://schemas.microsoft.com/office/powerpoint/2010/main" val="298543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550440" y="363960"/>
            <a:ext cx="10794600" cy="39865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pc="-1" dirty="0" smtClean="0">
                <a:solidFill>
                  <a:srgbClr val="000000"/>
                </a:solidFill>
                <a:latin typeface="Agency FB"/>
              </a:rPr>
              <a:t>15</a:t>
            </a:r>
            <a:r>
              <a:rPr lang="fr-BE" sz="2000" b="1" strike="noStrike" spc="-1" dirty="0" smtClean="0">
                <a:solidFill>
                  <a:srgbClr val="000000"/>
                </a:solidFill>
                <a:latin typeface="Agency FB"/>
              </a:rPr>
              <a:t>/09/2017    16:00 </a:t>
            </a:r>
            <a:r>
              <a:rPr lang="fr-BE" sz="2000" b="1" strike="noStrike" spc="-1" dirty="0">
                <a:solidFill>
                  <a:srgbClr val="000000"/>
                </a:solidFill>
                <a:latin typeface="Agency FB"/>
              </a:rPr>
              <a:t>UT								</a:t>
            </a:r>
            <a:r>
              <a:rPr lang="fr-BE" sz="2000" b="1" strike="noStrike" spc="-1" dirty="0" smtClean="0">
                <a:solidFill>
                  <a:srgbClr val="000000"/>
                </a:solidFill>
                <a:latin typeface="Agency FB"/>
              </a:rPr>
              <a:t>  R.134 COMESEP</a:t>
            </a:r>
            <a:endParaRPr lang="en-US" sz="2000" b="1" strike="noStrike" spc="-1" dirty="0">
              <a:latin typeface="Arial"/>
            </a:endParaRPr>
          </a:p>
        </p:txBody>
      </p:sp>
      <p:sp>
        <p:nvSpPr>
          <p:cNvPr id="127" name="CustomShape 2"/>
          <p:cNvSpPr/>
          <p:nvPr/>
        </p:nvSpPr>
        <p:spPr>
          <a:xfrm>
            <a:off x="6400801" y="948168"/>
            <a:ext cx="1902806" cy="27554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r>
              <a:rPr lang="en-US" sz="1200" b="1" u="sng" spc="-1" dirty="0">
                <a:solidFill>
                  <a:srgbClr val="000000"/>
                </a:solidFill>
              </a:rPr>
              <a:t>FORECASTS on </a:t>
            </a:r>
            <a:r>
              <a:rPr lang="en-US" sz="1200" b="1" u="sng" spc="-1" dirty="0" smtClean="0">
                <a:solidFill>
                  <a:srgbClr val="000000"/>
                </a:solidFill>
              </a:rPr>
              <a:t>15/09/2017</a:t>
            </a:r>
            <a:endParaRPr lang="en-US" sz="1200" b="0" strike="noStrike" spc="-1" dirty="0">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39" y="948168"/>
            <a:ext cx="5612101" cy="5607178"/>
          </a:xfrm>
          <a:prstGeom prst="rect">
            <a:avLst/>
          </a:prstGeom>
        </p:spPr>
      </p:pic>
      <p:pic>
        <p:nvPicPr>
          <p:cNvPr id="5" name="Picture 4"/>
          <p:cNvPicPr>
            <a:picLocks noChangeAspect="1"/>
          </p:cNvPicPr>
          <p:nvPr/>
        </p:nvPicPr>
        <p:blipFill>
          <a:blip r:embed="rId3"/>
          <a:stretch>
            <a:fillRect/>
          </a:stretch>
        </p:blipFill>
        <p:spPr>
          <a:xfrm>
            <a:off x="1096184" y="1623132"/>
            <a:ext cx="229353" cy="188879"/>
          </a:xfrm>
          <a:prstGeom prst="rect">
            <a:avLst/>
          </a:prstGeom>
        </p:spPr>
      </p:pic>
    </p:spTree>
    <p:extLst>
      <p:ext uri="{BB962C8B-B14F-4D97-AF65-F5344CB8AC3E}">
        <p14:creationId xmlns:p14="http://schemas.microsoft.com/office/powerpoint/2010/main" val="112287589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33" y="364067"/>
            <a:ext cx="10794999" cy="400110"/>
          </a:xfrm>
          <a:prstGeom prst="rect">
            <a:avLst/>
          </a:prstGeom>
          <a:solidFill>
            <a:schemeClr val="bg1">
              <a:lumMod val="85000"/>
            </a:schemeClr>
          </a:solidFill>
        </p:spPr>
        <p:txBody>
          <a:bodyPr wrap="square" rtlCol="0">
            <a:spAutoFit/>
          </a:bodyPr>
          <a:lstStyle/>
          <a:p>
            <a:r>
              <a:rPr lang="fr-BE" sz="2000" b="1" dirty="0" smtClean="0">
                <a:latin typeface="Agency FB" panose="020B0503020202020204" pitchFamily="34" charset="0"/>
              </a:rPr>
              <a:t>15/09/2017  16:00 UT								        R.136 SPM</a:t>
            </a:r>
            <a:endParaRPr lang="en-US" sz="2000" b="1" dirty="0">
              <a:latin typeface="Agency FB" panose="020B0503020202020204" pitchFamily="34" charset="0"/>
            </a:endParaRPr>
          </a:p>
        </p:txBody>
      </p:sp>
      <p:sp>
        <p:nvSpPr>
          <p:cNvPr id="6" name="TextBox 5"/>
          <p:cNvSpPr txBox="1"/>
          <p:nvPr/>
        </p:nvSpPr>
        <p:spPr>
          <a:xfrm>
            <a:off x="550333" y="869071"/>
            <a:ext cx="3907480" cy="369332"/>
          </a:xfrm>
          <a:prstGeom prst="rect">
            <a:avLst/>
          </a:prstGeom>
          <a:noFill/>
        </p:spPr>
        <p:txBody>
          <a:bodyPr wrap="none" rtlCol="0">
            <a:spAutoFit/>
          </a:bodyPr>
          <a:lstStyle/>
          <a:p>
            <a:r>
              <a:rPr lang="en-US" b="1" dirty="0" smtClean="0"/>
              <a:t>R.136</a:t>
            </a:r>
            <a:r>
              <a:rPr lang="en-US" dirty="0" smtClean="0"/>
              <a:t> </a:t>
            </a:r>
            <a:r>
              <a:rPr lang="en-US" b="1" dirty="0" smtClean="0"/>
              <a:t>SPM</a:t>
            </a:r>
            <a:r>
              <a:rPr lang="en-US" dirty="0" smtClean="0"/>
              <a:t> Forecast for 16</a:t>
            </a:r>
            <a:r>
              <a:rPr lang="en-US" baseline="30000" dirty="0" smtClean="0"/>
              <a:t>th</a:t>
            </a:r>
            <a:r>
              <a:rPr lang="en-US" dirty="0" smtClean="0"/>
              <a:t> Sept. 2017:</a:t>
            </a:r>
            <a:endParaRPr lang="en-US" dirty="0"/>
          </a:p>
        </p:txBody>
      </p:sp>
      <p:sp>
        <p:nvSpPr>
          <p:cNvPr id="7" name="TextBox 4"/>
          <p:cNvSpPr txBox="1"/>
          <p:nvPr/>
        </p:nvSpPr>
        <p:spPr>
          <a:xfrm>
            <a:off x="639958" y="6222925"/>
            <a:ext cx="1205483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NOTE</a:t>
            </a:r>
            <a:r>
              <a:rPr lang="en-US" sz="1400" dirty="0" smtClean="0"/>
              <a:t>: R.136 SPM </a:t>
            </a:r>
            <a:r>
              <a:rPr lang="en-US" sz="1400" dirty="0"/>
              <a:t>runs once per day using the </a:t>
            </a:r>
            <a:r>
              <a:rPr lang="en-US" sz="1400" dirty="0" err="1"/>
              <a:t>Kp</a:t>
            </a:r>
            <a:r>
              <a:rPr lang="en-US" sz="1400" dirty="0"/>
              <a:t> forecast made available by NOAA/SWPC at 12:30 UT providing a forecast for the </a:t>
            </a:r>
            <a:r>
              <a:rPr lang="en-US" sz="1400" dirty="0" smtClean="0"/>
              <a:t>electron </a:t>
            </a:r>
            <a:r>
              <a:rPr lang="en-US" sz="1400" dirty="0"/>
              <a:t>density </a:t>
            </a:r>
            <a:endParaRPr lang="en-US" sz="1400" dirty="0" smtClean="0"/>
          </a:p>
          <a:p>
            <a:r>
              <a:rPr lang="en-US" sz="1400" dirty="0" smtClean="0"/>
              <a:t>and </a:t>
            </a:r>
            <a:r>
              <a:rPr lang="en-US" sz="1400" dirty="0"/>
              <a:t>temperature for the following day</a:t>
            </a:r>
            <a:r>
              <a:rPr lang="en-US" sz="1400" dirty="0" smtClean="0"/>
              <a:t>. The model is made available in the form of a movie(.GIF format); hover over to play.</a:t>
            </a:r>
            <a:endParaRPr lang="en-US" sz="1400" dirty="0"/>
          </a:p>
        </p:txBody>
      </p:sp>
      <p:pic>
        <p:nvPicPr>
          <p:cNvPr id="8" name="plasmasphere_e_den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15978" y="1238403"/>
            <a:ext cx="4973453" cy="4973453"/>
          </a:xfrm>
          <a:prstGeom prst="rect">
            <a:avLst/>
          </a:prstGeom>
        </p:spPr>
      </p:pic>
      <p:pic>
        <p:nvPicPr>
          <p:cNvPr id="9" name="plasmasphere_e_temp">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770985" y="1230089"/>
            <a:ext cx="4981767" cy="4981767"/>
          </a:xfrm>
          <a:prstGeom prst="rect">
            <a:avLst/>
          </a:prstGeom>
        </p:spPr>
      </p:pic>
    </p:spTree>
    <p:extLst>
      <p:ext uri="{BB962C8B-B14F-4D97-AF65-F5344CB8AC3E}">
        <p14:creationId xmlns:p14="http://schemas.microsoft.com/office/powerpoint/2010/main" val="90083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550440" y="363960"/>
            <a:ext cx="10794240" cy="39492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pc="-1" dirty="0" smtClean="0">
                <a:solidFill>
                  <a:srgbClr val="000000"/>
                </a:solidFill>
                <a:latin typeface="Agency FB"/>
              </a:rPr>
              <a:t>15</a:t>
            </a:r>
            <a:r>
              <a:rPr lang="fr-BE" sz="2000" b="1" strike="noStrike" spc="-1" dirty="0" smtClean="0">
                <a:solidFill>
                  <a:srgbClr val="000000"/>
                </a:solidFill>
                <a:latin typeface="Agency FB"/>
              </a:rPr>
              <a:t>/09/2017   16:00 UT						         PROBA-V/EPT: R.160, R.161, R.162</a:t>
            </a:r>
            <a:endParaRPr lang="en-US" sz="2000" b="1" spc="-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64" y="848520"/>
            <a:ext cx="5441137" cy="2783880"/>
          </a:xfrm>
          <a:prstGeom prst="rect">
            <a:avLst/>
          </a:prstGeom>
        </p:spPr>
      </p:pic>
      <p:sp>
        <p:nvSpPr>
          <p:cNvPr id="10" name="TextBox 9"/>
          <p:cNvSpPr txBox="1"/>
          <p:nvPr/>
        </p:nvSpPr>
        <p:spPr>
          <a:xfrm>
            <a:off x="1369325" y="3509289"/>
            <a:ext cx="3624710" cy="246221"/>
          </a:xfrm>
          <a:prstGeom prst="rect">
            <a:avLst/>
          </a:prstGeom>
          <a:noFill/>
        </p:spPr>
        <p:txBody>
          <a:bodyPr wrap="none" rtlCol="0">
            <a:spAutoFit/>
          </a:bodyPr>
          <a:lstStyle/>
          <a:p>
            <a:r>
              <a:rPr lang="en-US" sz="1000" u="sng" dirty="0" smtClean="0">
                <a:solidFill>
                  <a:srgbClr val="FF0000"/>
                </a:solidFill>
              </a:rPr>
              <a:t>R.160 PROBA-V/EPT High-latitude/polar electron flux survey</a:t>
            </a:r>
            <a:endParaRPr lang="en-US" sz="1000" u="sng"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460" y="862235"/>
            <a:ext cx="5405220" cy="2792938"/>
          </a:xfrm>
          <a:prstGeom prst="rect">
            <a:avLst/>
          </a:prstGeom>
        </p:spPr>
      </p:pic>
      <p:sp>
        <p:nvSpPr>
          <p:cNvPr id="12" name="TextBox 11"/>
          <p:cNvSpPr txBox="1"/>
          <p:nvPr/>
        </p:nvSpPr>
        <p:spPr>
          <a:xfrm>
            <a:off x="7040842" y="3509289"/>
            <a:ext cx="3531736" cy="246221"/>
          </a:xfrm>
          <a:prstGeom prst="rect">
            <a:avLst/>
          </a:prstGeom>
          <a:noFill/>
        </p:spPr>
        <p:txBody>
          <a:bodyPr wrap="none" rtlCol="0">
            <a:spAutoFit/>
          </a:bodyPr>
          <a:lstStyle/>
          <a:p>
            <a:r>
              <a:rPr lang="en-US" sz="1000" u="sng" dirty="0" smtClean="0">
                <a:solidFill>
                  <a:srgbClr val="FF0000"/>
                </a:solidFill>
              </a:rPr>
              <a:t>R.161 PROBA-V/EPT High-latitude/polar proton flux survey</a:t>
            </a:r>
            <a:endParaRPr lang="en-US" sz="1000" u="sng"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021" y="3735755"/>
            <a:ext cx="5807627" cy="3000865"/>
          </a:xfrm>
          <a:prstGeom prst="rect">
            <a:avLst/>
          </a:prstGeom>
        </p:spPr>
      </p:pic>
      <p:sp>
        <p:nvSpPr>
          <p:cNvPr id="14" name="TextBox 13"/>
          <p:cNvSpPr txBox="1"/>
          <p:nvPr/>
        </p:nvSpPr>
        <p:spPr>
          <a:xfrm>
            <a:off x="4041533" y="6593754"/>
            <a:ext cx="3531736" cy="246221"/>
          </a:xfrm>
          <a:prstGeom prst="rect">
            <a:avLst/>
          </a:prstGeom>
          <a:noFill/>
        </p:spPr>
        <p:txBody>
          <a:bodyPr wrap="none" rtlCol="0">
            <a:spAutoFit/>
          </a:bodyPr>
          <a:lstStyle/>
          <a:p>
            <a:r>
              <a:rPr lang="en-US" sz="1000" u="sng" dirty="0" smtClean="0">
                <a:solidFill>
                  <a:srgbClr val="FF0000"/>
                </a:solidFill>
              </a:rPr>
              <a:t>R.162 PROBA-V/EPT High-latitude/polar helium flux survey</a:t>
            </a:r>
            <a:endParaRPr lang="en-US" sz="1000" u="sng" dirty="0">
              <a:solidFill>
                <a:srgbClr val="FF0000"/>
              </a:solidFill>
            </a:endParaRPr>
          </a:p>
        </p:txBody>
      </p:sp>
    </p:spTree>
    <p:extLst>
      <p:ext uri="{BB962C8B-B14F-4D97-AF65-F5344CB8AC3E}">
        <p14:creationId xmlns:p14="http://schemas.microsoft.com/office/powerpoint/2010/main" val="293538075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550440" y="363960"/>
            <a:ext cx="10794240" cy="39492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pc="-1" dirty="0" smtClean="0">
                <a:solidFill>
                  <a:srgbClr val="000000"/>
                </a:solidFill>
                <a:latin typeface="Agency FB"/>
                <a:ea typeface="DejaVu Sans"/>
              </a:rPr>
              <a:t>15</a:t>
            </a:r>
            <a:r>
              <a:rPr lang="fr-BE" sz="2000" b="1" strike="noStrike" spc="-1" dirty="0" smtClean="0">
                <a:solidFill>
                  <a:srgbClr val="000000"/>
                </a:solidFill>
                <a:latin typeface="Agency FB"/>
                <a:ea typeface="DejaVu Sans"/>
              </a:rPr>
              <a:t>/09/2017   </a:t>
            </a:r>
            <a:r>
              <a:rPr lang="fr-BE" sz="2000" b="1" strike="noStrike" spc="-1" dirty="0">
                <a:solidFill>
                  <a:srgbClr val="000000"/>
                </a:solidFill>
                <a:latin typeface="Agency FB"/>
                <a:ea typeface="DejaVu Sans"/>
              </a:rPr>
              <a:t>16:00 UT							                 </a:t>
            </a:r>
            <a:r>
              <a:rPr lang="fr-BE" sz="2000" b="1" strike="noStrike" spc="-1" dirty="0" smtClean="0">
                <a:solidFill>
                  <a:srgbClr val="000000"/>
                </a:solidFill>
                <a:latin typeface="Agency FB"/>
                <a:ea typeface="DejaVu Sans"/>
              </a:rPr>
              <a:t>R.101 AVIDOS</a:t>
            </a:r>
            <a:endParaRPr lang="en-US" sz="2000" b="1" strike="noStrike" spc="-1" dirty="0">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82" y="758880"/>
            <a:ext cx="7982713" cy="6021847"/>
          </a:xfrm>
          <a:prstGeom prst="rect">
            <a:avLst/>
          </a:prstGeom>
        </p:spPr>
      </p:pic>
    </p:spTree>
    <p:extLst>
      <p:ext uri="{BB962C8B-B14F-4D97-AF65-F5344CB8AC3E}">
        <p14:creationId xmlns:p14="http://schemas.microsoft.com/office/powerpoint/2010/main" val="229978671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340</Words>
  <Application>Microsoft Office PowerPoint</Application>
  <PresentationFormat>Widescreen</PresentationFormat>
  <Paragraphs>21</Paragraphs>
  <Slides>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Agency FB</vt:lpstr>
      <vt:lpstr>Arial</vt:lpstr>
      <vt:lpstr>Calibri</vt:lpstr>
      <vt:lpstr>Calibri Light</vt:lpstr>
      <vt:lpstr>DejaVu Sans</vt:lpstr>
      <vt:lpstr>NotesEsa</vt:lpstr>
      <vt:lpstr>Office Theme</vt:lpstr>
      <vt:lpstr>PowerPoint Presentation</vt:lpstr>
      <vt:lpstr>PowerPoint Presentation</vt:lpstr>
      <vt:lpstr>R-ESC DATA: INTRODUCTION</vt:lpstr>
      <vt:lpstr>DAY 5.3</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Dhiren Kindarkhedia</dc:creator>
  <cp:lastModifiedBy>Dhiren Kindarkhedia</cp:lastModifiedBy>
  <cp:revision>7</cp:revision>
  <dcterms:created xsi:type="dcterms:W3CDTF">2022-09-14T16:45:15Z</dcterms:created>
  <dcterms:modified xsi:type="dcterms:W3CDTF">2022-09-14T17:20:24Z</dcterms:modified>
</cp:coreProperties>
</file>