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2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2281F568-37B3-4B16-BDCB-9BC8E44753AE}" type="datetime">
              <a:rPr lang="en-US" sz="1200" b="0" strike="noStrike" spc="-1">
                <a:solidFill>
                  <a:srgbClr val="8B8B8B"/>
                </a:solidFill>
                <a:latin typeface="Calibri"/>
              </a:rPr>
              <a:t>9/14/2022</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E324BCE3-F315-4DBE-8CAC-CB87B2BF7353}"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42"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ED43DB99-D2B9-4825-ADF9-D215999C946C}" type="datetime">
              <a:rPr lang="en-US" sz="1200" b="0" strike="noStrike" spc="-1">
                <a:solidFill>
                  <a:srgbClr val="8B8B8B"/>
                </a:solidFill>
                <a:latin typeface="Calibri"/>
              </a:rPr>
              <a:t>9/14/2022</a:t>
            </a:fld>
            <a:endParaRPr lang="en-US" sz="1200" b="0" strike="noStrike" spc="-1">
              <a:latin typeface="Times New Roman"/>
            </a:endParaRPr>
          </a:p>
        </p:txBody>
      </p:sp>
      <p:sp>
        <p:nvSpPr>
          <p:cNvPr id="43"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4"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2F072721-321B-44D8-B1E1-5998E3AC4613}" type="slidenum">
              <a:rPr lang="en-US" sz="1200" b="0" strike="noStrike" spc="-1">
                <a:solidFill>
                  <a:srgbClr val="8B8B8B"/>
                </a:solidFill>
                <a:latin typeface="Calibri"/>
              </a:rPr>
              <a:t>‹#›</a:t>
            </a:fld>
            <a:endParaRPr lang="en-US"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tIns="0" rIns="0" bIns="0" anchor="ctr">
            <a:noAutofit/>
          </a:bodyPr>
          <a:lstStyle/>
          <a:p>
            <a:pPr algn="ctr"/>
            <a:r>
              <a:rPr lang="en-US" sz="5320" b="0" strike="noStrike" spc="-1">
                <a:latin typeface="Arial"/>
              </a:rPr>
              <a:t>Click to edit the title text format</a:t>
            </a:r>
          </a:p>
        </p:txBody>
      </p:sp>
      <p:sp>
        <p:nvSpPr>
          <p:cNvPr id="83" name="PlaceHolder 2"/>
          <p:cNvSpPr>
            <a:spLocks noGrp="1"/>
          </p:cNvSpPr>
          <p:nvPr>
            <p:ph type="body"/>
          </p:nvPr>
        </p:nvSpPr>
        <p:spPr>
          <a:xfrm>
            <a:off x="609480" y="1604160"/>
            <a:ext cx="10972080" cy="3977280"/>
          </a:xfrm>
          <a:prstGeom prst="rect">
            <a:avLst/>
          </a:prstGeom>
        </p:spPr>
        <p:txBody>
          <a:bodyPr lIns="0" tIns="0" rIns="0" bIns="0">
            <a:normAutofit/>
          </a:bodyPr>
          <a:lstStyle/>
          <a:p>
            <a:pPr marL="432000" indent="-324000">
              <a:spcBef>
                <a:spcPts val="1712"/>
              </a:spcBef>
              <a:buClr>
                <a:srgbClr val="000000"/>
              </a:buClr>
              <a:buSzPct val="45000"/>
              <a:buFont typeface="Wingdings" charset="2"/>
              <a:buChar char=""/>
            </a:pPr>
            <a:r>
              <a:rPr lang="en-US" sz="3870" b="0" strike="noStrike" spc="-1">
                <a:latin typeface="Arial"/>
              </a:rPr>
              <a:t>Click to edit the outline text format</a:t>
            </a:r>
          </a:p>
          <a:p>
            <a:pPr marL="864000" lvl="1" indent="-324000">
              <a:spcBef>
                <a:spcPts val="1369"/>
              </a:spcBef>
              <a:buClr>
                <a:srgbClr val="000000"/>
              </a:buClr>
              <a:buSzPct val="75000"/>
              <a:buFont typeface="Symbol" charset="2"/>
              <a:buChar char=""/>
            </a:pPr>
            <a:r>
              <a:rPr lang="en-US" sz="3380" b="0" strike="noStrike" spc="-1">
                <a:latin typeface="Arial"/>
              </a:rPr>
              <a:t>Second Outline Level</a:t>
            </a:r>
          </a:p>
          <a:p>
            <a:pPr marL="1296000" lvl="2" indent="-288000">
              <a:spcBef>
                <a:spcPts val="1026"/>
              </a:spcBef>
              <a:buClr>
                <a:srgbClr val="000000"/>
              </a:buClr>
              <a:buSzPct val="45000"/>
              <a:buFont typeface="Wingdings" charset="2"/>
              <a:buChar char=""/>
            </a:pPr>
            <a:r>
              <a:rPr lang="en-US" sz="2900" b="0" strike="noStrike" spc="-1">
                <a:latin typeface="Arial"/>
              </a:rPr>
              <a:t>Third Outline Level</a:t>
            </a:r>
          </a:p>
          <a:p>
            <a:pPr marL="1728000" lvl="3" indent="-216000">
              <a:spcBef>
                <a:spcPts val="683"/>
              </a:spcBef>
              <a:buClr>
                <a:srgbClr val="000000"/>
              </a:buClr>
              <a:buSzPct val="75000"/>
              <a:buFont typeface="Symbol" charset="2"/>
              <a:buChar char=""/>
            </a:pPr>
            <a:r>
              <a:rPr lang="en-US" sz="2420" b="0" strike="noStrike" spc="-1">
                <a:latin typeface="Arial"/>
              </a:rPr>
              <a:t>Fourth Outline Level</a:t>
            </a:r>
          </a:p>
          <a:p>
            <a:pPr marL="2160000" lvl="4" indent="-216000">
              <a:spcBef>
                <a:spcPts val="340"/>
              </a:spcBef>
              <a:buClr>
                <a:srgbClr val="000000"/>
              </a:buClr>
              <a:buSzPct val="45000"/>
              <a:buFont typeface="Wingdings" charset="2"/>
              <a:buChar char=""/>
            </a:pPr>
            <a:r>
              <a:rPr lang="en-US" sz="2420" b="0" strike="noStrike" spc="-1">
                <a:latin typeface="Arial"/>
              </a:rPr>
              <a:t>Fifth Outline Level</a:t>
            </a:r>
          </a:p>
          <a:p>
            <a:pPr marL="2592000" lvl="5" indent="-216000">
              <a:spcBef>
                <a:spcPts val="340"/>
              </a:spcBef>
              <a:buClr>
                <a:srgbClr val="000000"/>
              </a:buClr>
              <a:buSzPct val="45000"/>
              <a:buFont typeface="Wingdings" charset="2"/>
              <a:buChar char=""/>
            </a:pPr>
            <a:r>
              <a:rPr lang="en-US" sz="2420" b="0" strike="noStrike" spc="-1">
                <a:latin typeface="Arial"/>
              </a:rPr>
              <a:t>Sixth Outline Level</a:t>
            </a:r>
          </a:p>
          <a:p>
            <a:pPr marL="3024000" lvl="6" indent="-216000">
              <a:spcBef>
                <a:spcPts val="340"/>
              </a:spcBef>
              <a:buClr>
                <a:srgbClr val="000000"/>
              </a:buClr>
              <a:buSzPct val="45000"/>
              <a:buFont typeface="Wingdings" charset="2"/>
              <a:buChar char=""/>
            </a:pPr>
            <a:r>
              <a:rPr lang="en-US" sz="242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2800" b="0" strike="noStrike" spc="-1">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4800" b="0" strike="noStrike" spc="-1">
                <a:solidFill>
                  <a:srgbClr val="FF0000"/>
                </a:solidFill>
                <a:latin typeface="NotesEsa"/>
                <a:ea typeface="DejaVu Sans"/>
              </a:rPr>
              <a:t>Issue time of the data: </a:t>
            </a:r>
            <a:endParaRPr lang="en-US" sz="4800" b="0" strike="noStrike" spc="-1">
              <a:latin typeface="Arial"/>
            </a:endParaRPr>
          </a:p>
          <a:p>
            <a:pPr algn="just">
              <a:lnSpc>
                <a:spcPct val="100000"/>
              </a:lnSpc>
            </a:pPr>
            <a:r>
              <a:rPr lang="en-GB" sz="4800" b="0" strike="noStrike" spc="-1">
                <a:solidFill>
                  <a:srgbClr val="FF0000"/>
                </a:solidFill>
                <a:latin typeface="NotesEsa"/>
                <a:ea typeface="DejaVu Sans"/>
              </a:rPr>
              <a:t>	YYYY – M1 – D4   UTC</a:t>
            </a:r>
            <a:endParaRPr lang="en-US"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273680" y="173520"/>
            <a:ext cx="9411480" cy="1325160"/>
          </a:xfrm>
          <a:prstGeom prst="rect">
            <a:avLst/>
          </a:prstGeom>
          <a:noFill/>
          <a:ln>
            <a:noFill/>
          </a:ln>
        </p:spPr>
        <p:txBody>
          <a:bodyPr anchor="ctr">
            <a:noAutofit/>
          </a:bodyPr>
          <a:lstStyle/>
          <a:p>
            <a:pPr algn="ctr">
              <a:lnSpc>
                <a:spcPct val="90000"/>
              </a:lnSpc>
            </a:pPr>
            <a:r>
              <a:rPr lang="fr-BE" sz="5400" b="1" strike="noStrike" spc="-1">
                <a:solidFill>
                  <a:srgbClr val="000000"/>
                </a:solidFill>
                <a:latin typeface="Calibri Light"/>
              </a:rPr>
              <a:t>R-ESC DATA: INTRODUCTION</a:t>
            </a:r>
            <a:endParaRPr lang="en-US" sz="5400" b="0" strike="noStrike" spc="-1">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fontScale="82500" lnSpcReduction="20000"/>
          </a:bodyPr>
          <a:lstStyle/>
          <a:p>
            <a:pPr>
              <a:lnSpc>
                <a:spcPct val="90000"/>
              </a:lnSpc>
              <a:spcBef>
                <a:spcPts val="1001"/>
              </a:spcBef>
              <a:tabLst>
                <a:tab pos="0" algn="l"/>
              </a:tabLst>
            </a:pPr>
            <a:r>
              <a:rPr lang="en-US" sz="4500" b="0" strike="noStrike" spc="-1" dirty="0">
                <a:solidFill>
                  <a:srgbClr val="000000"/>
                </a:solidFill>
                <a:latin typeface="Calibri"/>
              </a:rPr>
              <a:t>The main format for every SWE event day is:</a:t>
            </a:r>
            <a:r>
              <a:rPr dirty="0"/>
              <a:t/>
            </a:r>
            <a:br>
              <a:rPr dirty="0"/>
            </a:br>
            <a:r>
              <a:rPr dirty="0"/>
              <a:t/>
            </a:r>
            <a:br>
              <a:rPr dirty="0"/>
            </a:br>
            <a:r>
              <a:rPr lang="en-US" sz="2800" b="0" strike="noStrike" spc="-1" dirty="0">
                <a:solidFill>
                  <a:srgbClr val="000000"/>
                </a:solidFill>
                <a:latin typeface="Calibri"/>
              </a:rPr>
              <a:t>    </a:t>
            </a:r>
            <a:r>
              <a:rPr lang="en-US" sz="3200" b="1" strike="noStrike" spc="-1" dirty="0">
                <a:solidFill>
                  <a:srgbClr val="000000"/>
                </a:solidFill>
                <a:latin typeface="Calibri"/>
              </a:rPr>
              <a:t>07:00 UTC </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previous day updates after 16:00 UTC if relevant)</a:t>
            </a:r>
            <a:r>
              <a:rPr dirty="0"/>
              <a:t/>
            </a:r>
            <a:br>
              <a:rPr dirty="0"/>
            </a:br>
            <a:r>
              <a:rPr dirty="0"/>
              <a:t/>
            </a:r>
            <a:br>
              <a:rPr dirty="0"/>
            </a:br>
            <a:r>
              <a:rPr lang="en-US" sz="3200" b="1" strike="noStrike" spc="-1" dirty="0">
                <a:solidFill>
                  <a:srgbClr val="000000"/>
                </a:solidFill>
                <a:latin typeface="Calibri"/>
              </a:rPr>
              <a:t>12:00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update(only if a significant event is reported) + </a:t>
            </a:r>
            <a:r>
              <a:rPr lang="en-US" sz="2800" b="0" strike="noStrike" spc="-1" dirty="0" smtClean="0">
                <a:solidFill>
                  <a:srgbClr val="000000"/>
                </a:solidFill>
                <a:latin typeface="Calibri"/>
              </a:rPr>
              <a:t>R.119 SREM </a:t>
            </a:r>
            <a:r>
              <a:rPr lang="en-US" sz="2800" b="0" strike="noStrike" spc="-1" dirty="0">
                <a:solidFill>
                  <a:srgbClr val="000000"/>
                </a:solidFill>
                <a:latin typeface="Calibri"/>
              </a:rPr>
              <a:t>update for the previous day (available at around 12:00 UTC)</a:t>
            </a:r>
            <a:r>
              <a:rPr dirty="0"/>
              <a:t/>
            </a:r>
            <a:br>
              <a:rPr dirty="0"/>
            </a:br>
            <a:r>
              <a:rPr dirty="0"/>
              <a:t/>
            </a:r>
            <a:br>
              <a:rPr dirty="0"/>
            </a:br>
            <a:r>
              <a:rPr lang="en-US" sz="3200" b="1" strike="noStrike" spc="-1" dirty="0">
                <a:solidFill>
                  <a:srgbClr val="000000"/>
                </a:solidFill>
                <a:latin typeface="Calibri"/>
              </a:rPr>
              <a:t>16:00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SPM forecast for the next day (available at around 14:30 UTC) + EPT flux for previous week minus last two </a:t>
            </a:r>
            <a:r>
              <a:rPr lang="en-US" sz="2800" b="0" strike="noStrike" spc="-1">
                <a:solidFill>
                  <a:srgbClr val="000000"/>
                </a:solidFill>
                <a:latin typeface="Calibri"/>
              </a:rPr>
              <a:t>days</a:t>
            </a:r>
            <a:r>
              <a:rPr lang="en-US" sz="2800" b="0" strike="noStrike" spc="-1" smtClean="0">
                <a:solidFill>
                  <a:srgbClr val="000000"/>
                </a:solidFill>
                <a:latin typeface="Calibri"/>
              </a:rPr>
              <a:t>.</a:t>
            </a:r>
            <a:endParaRPr lang="en-US" sz="28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lstStyle/>
          <a:p>
            <a:pPr>
              <a:lnSpc>
                <a:spcPct val="90000"/>
              </a:lnSpc>
            </a:pPr>
            <a:r>
              <a:rPr lang="fr-BE" sz="4400" b="0" strike="noStrike" spc="-1">
                <a:solidFill>
                  <a:srgbClr val="000000"/>
                </a:solidFill>
                <a:latin typeface="Calibri Light"/>
              </a:rPr>
              <a:t>DAY 4.2</a:t>
            </a:r>
            <a:endParaRPr lang="en-US" sz="4400" b="0" strike="noStrike" spc="-1">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lstStyle/>
          <a:p>
            <a:pPr marL="228600" indent="-228240">
              <a:lnSpc>
                <a:spcPct val="90000"/>
              </a:lnSpc>
              <a:spcBef>
                <a:spcPts val="1001"/>
              </a:spcBef>
              <a:buClr>
                <a:srgbClr val="000000"/>
              </a:buClr>
              <a:buFont typeface="Arial"/>
              <a:buChar char="•"/>
            </a:pPr>
            <a:r>
              <a:rPr lang="fr-BE" sz="2800" b="0" strike="noStrike" spc="-1">
                <a:solidFill>
                  <a:srgbClr val="000000"/>
                </a:solidFill>
                <a:latin typeface="Calibri"/>
              </a:rPr>
              <a:t>SATURDAY, 09 SEPTEMBER 2017   12:00 UT</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09/09/2017    12:00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27" name="CustomShape 2"/>
          <p:cNvSpPr/>
          <p:nvPr/>
        </p:nvSpPr>
        <p:spPr>
          <a:xfrm>
            <a:off x="5707080" y="1023120"/>
            <a:ext cx="5843501" cy="1183486"/>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11:49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M3.9 magnitude </a:t>
            </a:r>
            <a:r>
              <a:rPr lang="en-US" sz="1100" b="0" strike="noStrike" spc="-1" dirty="0">
                <a:solidFill>
                  <a:srgbClr val="000000"/>
                </a:solidFill>
                <a:latin typeface="Calibri"/>
              </a:rPr>
              <a:t>was detected with peak time </a:t>
            </a:r>
            <a:r>
              <a:rPr lang="en-US" sz="1100" b="1" strike="noStrike" spc="-1" dirty="0" smtClean="0">
                <a:solidFill>
                  <a:srgbClr val="000000"/>
                </a:solidFill>
                <a:latin typeface="Calibri"/>
              </a:rPr>
              <a:t>2017-09-09T11:04:00Z.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11:50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M3.9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2017-09-09 11:04UT </a:t>
            </a:r>
            <a:endParaRPr lang="en-US" sz="1100" b="1" strike="noStrike" spc="-1" dirty="0">
              <a:latin typeface="Arial"/>
            </a:endParaRPr>
          </a:p>
          <a:p>
            <a:pPr>
              <a:lnSpc>
                <a:spcPct val="100000"/>
              </a:lnSpc>
            </a:pP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VERY UNLIKELY; protons &gt; 60 MeV: MINOR, VERY UNLIKELY</a:t>
            </a:r>
            <a:r>
              <a:rPr lang="en-US" sz="1100" b="0" strike="noStrike" spc="-1" dirty="0">
                <a:solidFill>
                  <a:srgbClr val="000000"/>
                </a:solidFill>
                <a:latin typeface="Calibri"/>
              </a:rPr>
              <a:t>).</a:t>
            </a:r>
            <a:endParaRPr lang="en-US" sz="1100" b="0" strike="noStrike" spc="-1" dirty="0">
              <a:latin typeface="Arial"/>
            </a:endParaRPr>
          </a:p>
        </p:txBody>
      </p:sp>
      <p:pic>
        <p:nvPicPr>
          <p:cNvPr id="128" name="Picture 1"/>
          <p:cNvPicPr/>
          <p:nvPr/>
        </p:nvPicPr>
        <p:blipFill>
          <a:blip r:embed="rId2"/>
          <a:stretch/>
        </p:blipFill>
        <p:spPr>
          <a:xfrm>
            <a:off x="550440" y="1023120"/>
            <a:ext cx="5057640" cy="558468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329682" y="398880"/>
            <a:ext cx="115824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BE" sz="2000" b="1" strike="noStrike" spc="-1" dirty="0">
                <a:solidFill>
                  <a:srgbClr val="000000"/>
                </a:solidFill>
                <a:latin typeface="Agency FB"/>
              </a:rPr>
              <a:t>09/09/2017   12:00 UT								</a:t>
            </a:r>
            <a:r>
              <a:rPr lang="fr-BE" sz="2000" b="1" spc="-1" dirty="0">
                <a:solidFill>
                  <a:srgbClr val="000000"/>
                </a:solidFill>
                <a:latin typeface="Agency FB"/>
              </a:rPr>
              <a:t> </a:t>
            </a:r>
            <a:r>
              <a:rPr lang="fr-BE" sz="2000" b="1" spc="-1" dirty="0" smtClean="0">
                <a:solidFill>
                  <a:srgbClr val="000000"/>
                </a:solidFill>
                <a:latin typeface="Agency FB"/>
              </a:rPr>
              <a:t>                       </a:t>
            </a:r>
            <a:r>
              <a:rPr lang="fr-BE" sz="2000" b="1" strike="noStrike" spc="-1" dirty="0" smtClean="0">
                <a:solidFill>
                  <a:srgbClr val="000000"/>
                </a:solidFill>
                <a:latin typeface="Agency FB"/>
              </a:rPr>
              <a:t>SREM: R.119 </a:t>
            </a:r>
            <a:endParaRPr lang="en-US" sz="2000" b="1" strike="noStrike" spc="-1" dirty="0">
              <a:latin typeface="Arial"/>
            </a:endParaRPr>
          </a:p>
        </p:txBody>
      </p:sp>
      <p:sp>
        <p:nvSpPr>
          <p:cNvPr id="130" name="CustomShape 2"/>
          <p:cNvSpPr/>
          <p:nvPr/>
        </p:nvSpPr>
        <p:spPr>
          <a:xfrm>
            <a:off x="248410" y="1007245"/>
            <a:ext cx="2338823" cy="706432"/>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000" b="1" strike="noStrike" spc="-1" dirty="0" smtClean="0">
                <a:solidFill>
                  <a:srgbClr val="000000"/>
                </a:solidFill>
                <a:latin typeface="Calibri"/>
              </a:rPr>
              <a:t>R.119 SREM </a:t>
            </a:r>
            <a:r>
              <a:rPr lang="en-US" sz="1000" b="0" strike="noStrike" spc="-1" dirty="0">
                <a:solidFill>
                  <a:srgbClr val="000000"/>
                </a:solidFill>
                <a:latin typeface="Calibri"/>
              </a:rPr>
              <a:t>(#6, Interplanetary, Integral) </a:t>
            </a:r>
            <a:endParaRPr lang="en-US" sz="1000" b="0" strike="noStrike" spc="-1" dirty="0">
              <a:latin typeface="Arial"/>
            </a:endParaRPr>
          </a:p>
          <a:p>
            <a:pPr>
              <a:lnSpc>
                <a:spcPct val="100000"/>
              </a:lnSpc>
            </a:pPr>
            <a:r>
              <a:rPr lang="en-US" sz="1000" b="0" strike="noStrike" spc="-1" dirty="0">
                <a:solidFill>
                  <a:srgbClr val="000000"/>
                </a:solidFill>
                <a:latin typeface="Calibri"/>
              </a:rPr>
              <a:t>Interplanetary SEP alert</a:t>
            </a:r>
            <a:endParaRPr lang="en-US" sz="1000" b="0" strike="noStrike" spc="-1" dirty="0">
              <a:latin typeface="Arial"/>
            </a:endParaRPr>
          </a:p>
          <a:p>
            <a:pPr>
              <a:lnSpc>
                <a:spcPct val="100000"/>
              </a:lnSpc>
            </a:pPr>
            <a:endParaRPr lang="en-US" sz="1000" b="0" strike="noStrike" spc="-1" dirty="0">
              <a:latin typeface="Arial"/>
            </a:endParaRPr>
          </a:p>
          <a:p>
            <a:pPr>
              <a:lnSpc>
                <a:spcPct val="100000"/>
              </a:lnSpc>
            </a:pPr>
            <a:r>
              <a:rPr lang="en-US" sz="1000" b="0" strike="noStrike" spc="-1" dirty="0">
                <a:solidFill>
                  <a:srgbClr val="000000"/>
                </a:solidFill>
                <a:latin typeface="Calibri"/>
              </a:rPr>
              <a:t>(SEP event on 08/09/2017)</a:t>
            </a:r>
            <a:endParaRPr lang="en-US" sz="1000" b="0" strike="noStrike" spc="-1" dirty="0">
              <a:latin typeface="Arial"/>
            </a:endParaRPr>
          </a:p>
        </p:txBody>
      </p:sp>
      <p:sp>
        <p:nvSpPr>
          <p:cNvPr id="131" name="CustomShape 3"/>
          <p:cNvSpPr/>
          <p:nvPr/>
        </p:nvSpPr>
        <p:spPr>
          <a:xfrm>
            <a:off x="664560" y="6483600"/>
            <a:ext cx="1676160" cy="257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100" b="1" strike="noStrike" spc="-1">
                <a:solidFill>
                  <a:srgbClr val="000000"/>
                </a:solidFill>
                <a:latin typeface="Calibri"/>
              </a:rPr>
              <a:t>Report generated at noon</a:t>
            </a:r>
            <a:endParaRPr lang="en-US" sz="1100" b="0" strike="noStrike" spc="-1">
              <a:latin typeface="Arial"/>
            </a:endParaRPr>
          </a:p>
        </p:txBody>
      </p:sp>
      <p:pic>
        <p:nvPicPr>
          <p:cNvPr id="132" name="Picture 4"/>
          <p:cNvPicPr/>
          <p:nvPr/>
        </p:nvPicPr>
        <p:blipFill>
          <a:blip r:embed="rId2"/>
          <a:stretch/>
        </p:blipFill>
        <p:spPr>
          <a:xfrm>
            <a:off x="2505960" y="0"/>
            <a:ext cx="8201880" cy="68576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324</Words>
  <Application>Microsoft Office PowerPoint</Application>
  <PresentationFormat>Widescreen</PresentationFormat>
  <Paragraphs>23</Paragraphs>
  <Slides>6</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6</vt:i4>
      </vt:variant>
    </vt:vector>
  </HeadingPairs>
  <TitlesOfParts>
    <vt:vector size="18" baseType="lpstr">
      <vt:lpstr>Agency FB</vt:lpstr>
      <vt:lpstr>Arial</vt:lpstr>
      <vt:lpstr>Calibri</vt:lpstr>
      <vt:lpstr>Calibri Light</vt:lpstr>
      <vt:lpstr>DejaVu Sans</vt:lpstr>
      <vt:lpstr>NotesEsa</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 DATA: INTRODUCTION</dc:title>
  <dc:subject/>
  <dc:creator>Dhiren Kindarkhedia</dc:creator>
  <dc:description/>
  <cp:lastModifiedBy>Dhiren Kindarkhedia</cp:lastModifiedBy>
  <cp:revision>4</cp:revision>
  <dcterms:created xsi:type="dcterms:W3CDTF">2022-06-16T10:25:00Z</dcterms:created>
  <dcterms:modified xsi:type="dcterms:W3CDTF">2022-09-14T16:56:39Z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