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B870F8C1-8D90-4307-A725-315C0D980303}"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F4B76BD4-9FCD-4171-8F8C-E8E85FD5B8E0}"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208C783B-F4BB-42D2-95B4-B0D8E86993D3}"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AD817DFE-58DC-46FB-BAFB-2EA23A29B8AC}"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D4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SREM 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days.</a:t>
            </a:r>
            <a:r>
              <a:rPr/>
              <a:t/>
            </a:r>
            <a:br>
              <a:rPr/>
            </a:b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4.1</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SATURDAY, 9 SEPTEMBER 2017 07:00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09/09/2017    07:00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5703480" y="1019160"/>
            <a:ext cx="5843501" cy="1737484"/>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200" b="1" u="sng" strike="noStrike" spc="-1" dirty="0">
                <a:solidFill>
                  <a:srgbClr val="000000"/>
                </a:solidFill>
                <a:latin typeface="Calibri"/>
              </a:rPr>
              <a:t>FORECASTS on 08/09/2017 </a:t>
            </a:r>
            <a:r>
              <a:rPr lang="en-US" sz="1200" b="1" u="sng" strike="noStrike" spc="-1" dirty="0" smtClean="0">
                <a:solidFill>
                  <a:srgbClr val="000000"/>
                </a:solidFill>
                <a:latin typeface="Calibri"/>
              </a:rPr>
              <a:t>(after </a:t>
            </a:r>
            <a:r>
              <a:rPr lang="en-US" sz="1200" b="1" u="sng" strike="noStrike" spc="-1" dirty="0">
                <a:solidFill>
                  <a:srgbClr val="000000"/>
                </a:solidFill>
                <a:latin typeface="Calibri"/>
              </a:rPr>
              <a:t>16:00 UT)</a:t>
            </a:r>
            <a:endParaRPr lang="en-US" sz="1200" b="0" u="sng" strike="noStrike" spc="-1" dirty="0">
              <a:latin typeface="Arial"/>
            </a:endParaRPr>
          </a:p>
          <a:p>
            <a:pPr>
              <a:lnSpc>
                <a:spcPct val="100000"/>
              </a:lnSpc>
            </a:pPr>
            <a:endParaRPr lang="en-US" sz="12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16:29 UT (FLAREMAIL)</a:t>
            </a:r>
            <a:endParaRPr lang="en-US" sz="1200" b="0" strike="noStrike" spc="-1" dirty="0">
              <a:latin typeface="Arial"/>
            </a:endParaRPr>
          </a:p>
          <a:p>
            <a:pPr>
              <a:lnSpc>
                <a:spcPct val="100000"/>
              </a:lnSpc>
            </a:pPr>
            <a:r>
              <a:rPr lang="en-US" sz="1100" b="0" strike="noStrike" spc="-1" dirty="0" smtClean="0">
                <a:solidFill>
                  <a:srgbClr val="000000"/>
                </a:solidFill>
                <a:latin typeface="Calibri"/>
              </a:rPr>
              <a:t>A GOES X-ray solar flare of </a:t>
            </a:r>
            <a:r>
              <a:rPr lang="en-US" sz="1100" b="1" strike="noStrike" spc="-1" dirty="0" smtClean="0">
                <a:solidFill>
                  <a:srgbClr val="000000"/>
                </a:solidFill>
                <a:latin typeface="Calibri"/>
              </a:rPr>
              <a:t>M3.1 magnitude </a:t>
            </a:r>
            <a:r>
              <a:rPr lang="en-US" sz="1100" b="0" strike="noStrike" spc="-1" dirty="0" smtClean="0">
                <a:solidFill>
                  <a:srgbClr val="000000"/>
                </a:solidFill>
                <a:latin typeface="Calibri"/>
              </a:rPr>
              <a:t>was detected with peak time </a:t>
            </a:r>
            <a:r>
              <a:rPr lang="en-US" sz="1100" b="1" strike="noStrike" spc="-1" dirty="0" smtClean="0">
                <a:solidFill>
                  <a:srgbClr val="000000"/>
                </a:solidFill>
                <a:latin typeface="Calibri"/>
              </a:rPr>
              <a:t>2017-09-08T15:47:00Z.</a:t>
            </a:r>
            <a:endParaRPr lang="en-US" sz="1100" b="1" strike="noStrike" spc="-1" dirty="0" smtClean="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Forecasts at 16:35 UT (SEPFORECAST)</a:t>
            </a:r>
          </a:p>
          <a:p>
            <a:pPr>
              <a:lnSpc>
                <a:spcPct val="100000"/>
              </a:lnSpc>
            </a:pPr>
            <a:r>
              <a:rPr lang="en-US" sz="1100" b="0" strike="noStrike" spc="-1" dirty="0" smtClean="0">
                <a:solidFill>
                  <a:srgbClr val="000000"/>
                </a:solidFill>
                <a:latin typeface="Calibri"/>
              </a:rPr>
              <a:t>Forecast for a SEP radiation storm following a </a:t>
            </a:r>
            <a:r>
              <a:rPr lang="en-US" sz="1100" b="1" strike="noStrike" spc="-1" dirty="0" smtClean="0">
                <a:solidFill>
                  <a:srgbClr val="000000"/>
                </a:solidFill>
                <a:latin typeface="Calibri"/>
              </a:rPr>
              <a:t>M3.1 flare </a:t>
            </a:r>
            <a:r>
              <a:rPr lang="en-US" sz="1100" b="0" strike="noStrike" spc="-1" dirty="0" smtClean="0">
                <a:solidFill>
                  <a:srgbClr val="000000"/>
                </a:solidFill>
                <a:latin typeface="Calibri"/>
              </a:rPr>
              <a:t>with peak at </a:t>
            </a:r>
            <a:r>
              <a:rPr lang="en-US" sz="1100" b="1" strike="noStrike" spc="-1" dirty="0" smtClean="0">
                <a:solidFill>
                  <a:srgbClr val="000000"/>
                </a:solidFill>
                <a:latin typeface="Calibri"/>
              </a:rPr>
              <a:t>2017-09-08 15:47UT </a:t>
            </a:r>
            <a:endParaRPr lang="en-US" sz="1100" b="1" strike="noStrike" spc="-1" dirty="0" smtClean="0">
              <a:latin typeface="Arial"/>
            </a:endParaRPr>
          </a:p>
          <a:p>
            <a:pPr>
              <a:lnSpc>
                <a:spcPct val="100000"/>
              </a:lnSpc>
            </a:pPr>
            <a:r>
              <a:rPr lang="en-US" sz="1100" b="0" strike="noStrike" spc="-1" dirty="0" smtClean="0">
                <a:solidFill>
                  <a:srgbClr val="000000"/>
                </a:solidFill>
                <a:latin typeface="Calibri"/>
              </a:rPr>
              <a:t>(</a:t>
            </a:r>
            <a:r>
              <a:rPr lang="en-US" sz="1100" b="1" strike="noStrike" spc="-1" dirty="0" smtClean="0">
                <a:solidFill>
                  <a:srgbClr val="000000"/>
                </a:solidFill>
                <a:latin typeface="Calibri"/>
              </a:rPr>
              <a:t>protons &gt; 10 MeV: MINOR, UNLIKELY; protons &gt; 60 MeV: MINOR, UNLIKELY</a:t>
            </a:r>
            <a:r>
              <a:rPr lang="en-US" sz="1100" b="0" strike="noStrike" spc="-1" dirty="0" smtClean="0">
                <a:solidFill>
                  <a:srgbClr val="000000"/>
                </a:solidFill>
                <a:latin typeface="Calibri"/>
              </a:rPr>
              <a:t>).</a:t>
            </a:r>
            <a:endParaRPr lang="en-US" sz="1100" b="0" strike="noStrike" spc="-1" dirty="0">
              <a:latin typeface="Arial"/>
            </a:endParaRPr>
          </a:p>
        </p:txBody>
      </p:sp>
      <p:pic>
        <p:nvPicPr>
          <p:cNvPr id="128" name="Picture 2"/>
          <p:cNvPicPr/>
          <p:nvPr/>
        </p:nvPicPr>
        <p:blipFill>
          <a:blip r:embed="rId2"/>
          <a:stretch/>
        </p:blipFill>
        <p:spPr>
          <a:xfrm>
            <a:off x="637560" y="1019160"/>
            <a:ext cx="4961880" cy="549792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09/09/2017    07:00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30" name="CustomShape 2"/>
          <p:cNvSpPr/>
          <p:nvPr/>
        </p:nvSpPr>
        <p:spPr>
          <a:xfrm>
            <a:off x="5703480" y="1019160"/>
            <a:ext cx="5843501" cy="2799313"/>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r>
              <a:rPr lang="en-US" sz="1200" b="1" u="sng" strike="noStrike" spc="-1" dirty="0" smtClean="0">
                <a:solidFill>
                  <a:srgbClr val="000000"/>
                </a:solidFill>
                <a:latin typeface="Calibri"/>
              </a:rPr>
              <a:t>FORECASTS on 09/09/2017 (00:00 UT onwards)</a:t>
            </a:r>
            <a:endParaRPr lang="en-US" sz="1200" u="sng" spc="-1" dirty="0"/>
          </a:p>
          <a:p>
            <a:pPr>
              <a:lnSpc>
                <a:spcPct val="100000"/>
              </a:lnSpc>
            </a:pPr>
            <a:endParaRPr lang="en-US" sz="1200" b="1" spc="-1" dirty="0">
              <a:solidFill>
                <a:srgbClr val="000000"/>
              </a:solidFill>
              <a:latin typeface="Calibri"/>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00:29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M2.2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2017-09-08T23:45:00Z.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00:30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M2.2 flare</a:t>
            </a:r>
            <a:r>
              <a:rPr lang="en-US" sz="1100" b="0" strike="noStrike" spc="-1" dirty="0">
                <a:solidFill>
                  <a:srgbClr val="000000"/>
                </a:solidFill>
                <a:latin typeface="Calibri"/>
              </a:rPr>
              <a:t> with peak at </a:t>
            </a:r>
            <a:r>
              <a:rPr lang="en-US" sz="1100" b="1" strike="noStrike" spc="-1" dirty="0">
                <a:solidFill>
                  <a:srgbClr val="000000"/>
                </a:solidFill>
                <a:latin typeface="Calibri"/>
              </a:rPr>
              <a:t>2017-09-08 23:45UT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VERY UNLIKELY</a:t>
            </a:r>
            <a:r>
              <a:rPr lang="en-US" sz="1100" b="0" strike="noStrike" spc="-1" dirty="0">
                <a:solidFill>
                  <a:srgbClr val="000000"/>
                </a:solidFill>
                <a:latin typeface="Calibri"/>
              </a:rPr>
              <a:t>).</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04:59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M1.1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2017-09-09T04:28:00Z.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05:15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M1.1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2017-09-09 04:28UT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VERY UNLIKELY; protons &gt; 60 MeV: NONE, VERY UNLIKELY</a:t>
            </a:r>
            <a:r>
              <a:rPr lang="en-US" sz="1100" b="0" strike="noStrike" spc="-1" dirty="0">
                <a:solidFill>
                  <a:srgbClr val="000000"/>
                </a:solidFill>
                <a:latin typeface="Calibri"/>
              </a:rPr>
              <a:t>).</a:t>
            </a:r>
            <a:endParaRPr lang="en-US" sz="1100" b="0" strike="noStrike" spc="-1" dirty="0">
              <a:latin typeface="Arial"/>
            </a:endParaRPr>
          </a:p>
        </p:txBody>
      </p:sp>
      <p:pic>
        <p:nvPicPr>
          <p:cNvPr id="131" name="Picture 1"/>
          <p:cNvPicPr/>
          <p:nvPr/>
        </p:nvPicPr>
        <p:blipFill>
          <a:blip r:embed="rId2"/>
          <a:stretch/>
        </p:blipFill>
        <p:spPr>
          <a:xfrm>
            <a:off x="550440" y="1019160"/>
            <a:ext cx="5005440" cy="55360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443</Words>
  <Application>Microsoft Office PowerPoint</Application>
  <PresentationFormat>Widescreen</PresentationFormat>
  <Paragraphs>36</Paragraphs>
  <Slides>6</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6</vt:i4>
      </vt:variant>
    </vt:vector>
  </HeadingPairs>
  <TitlesOfParts>
    <vt:vector size="18"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4</cp:revision>
  <dcterms:created xsi:type="dcterms:W3CDTF">2022-06-16T10:24:07Z</dcterms:created>
  <dcterms:modified xsi:type="dcterms:W3CDTF">2022-09-14T16:56:25Z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4</vt:i4>
  </property>
</Properties>
</file>