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2" r:id="rId8"/>
    <p:sldId id="261" r:id="rId9"/>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63" d="100"/>
          <a:sy n="63" d="100"/>
        </p:scale>
        <p:origin x="72"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99C50-74A6-4119-997A-6F06E0CBC3CB}"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DB168-536B-4ADB-A091-F830BB6591F6}" type="slidenum">
              <a:rPr lang="en-US" smtClean="0"/>
              <a:t>‹#›</a:t>
            </a:fld>
            <a:endParaRPr lang="en-US"/>
          </a:p>
        </p:txBody>
      </p:sp>
    </p:spTree>
    <p:extLst>
      <p:ext uri="{BB962C8B-B14F-4D97-AF65-F5344CB8AC3E}">
        <p14:creationId xmlns:p14="http://schemas.microsoft.com/office/powerpoint/2010/main" val="371759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D9E3802A-EE87-4450-BB11-390536B93EC1}" type="datetime">
              <a:rPr lang="en-US" sz="1200" b="0" strike="noStrike" spc="-1">
                <a:solidFill>
                  <a:srgbClr val="8B8B8B"/>
                </a:solidFill>
                <a:latin typeface="Calibri"/>
              </a:rPr>
              <a:t>9/14/2022</a:t>
            </a:fld>
            <a:endParaRPr lang="en-US" sz="1200" b="0" strike="noStrike" spc="-1">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C7DAD113-19FE-46E8-BFA4-765F245A7F2F}"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42"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2A1AF2E8-7EA3-4386-B756-00A68A14DE37}" type="datetime">
              <a:rPr lang="en-US" sz="1200" b="0" strike="noStrike" spc="-1">
                <a:solidFill>
                  <a:srgbClr val="8B8B8B"/>
                </a:solidFill>
                <a:latin typeface="Calibri"/>
              </a:rPr>
              <a:t>9/14/2022</a:t>
            </a:fld>
            <a:endParaRPr lang="en-US" sz="1200" b="0" strike="noStrike" spc="-1">
              <a:latin typeface="Times New Roman"/>
            </a:endParaRPr>
          </a:p>
        </p:txBody>
      </p:sp>
      <p:sp>
        <p:nvSpPr>
          <p:cNvPr id="43"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4"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8C40C38C-AB46-4E73-94D4-583EDD1DF9FC}" type="slidenum">
              <a:rPr lang="en-US" sz="1200" b="0" strike="noStrike" spc="-1">
                <a:solidFill>
                  <a:srgbClr val="8B8B8B"/>
                </a:solidFill>
                <a:latin typeface="Calibri"/>
              </a:rPr>
              <a:t>‹#›</a:t>
            </a:fld>
            <a:endParaRPr lang="en-US" sz="1200" b="0" strike="noStrike" spc="-1">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tIns="0" rIns="0" bIns="0" anchor="ctr">
            <a:noAutofit/>
          </a:bodyPr>
          <a:lstStyle/>
          <a:p>
            <a:pPr algn="ctr"/>
            <a:r>
              <a:rPr lang="en-US" sz="5320" b="0" strike="noStrike" spc="-1">
                <a:latin typeface="Arial"/>
              </a:rPr>
              <a:t>Click to edit the title text format</a:t>
            </a:r>
          </a:p>
        </p:txBody>
      </p:sp>
      <p:sp>
        <p:nvSpPr>
          <p:cNvPr id="83" name="PlaceHolder 2"/>
          <p:cNvSpPr>
            <a:spLocks noGrp="1"/>
          </p:cNvSpPr>
          <p:nvPr>
            <p:ph type="body"/>
          </p:nvPr>
        </p:nvSpPr>
        <p:spPr>
          <a:xfrm>
            <a:off x="609480" y="1604160"/>
            <a:ext cx="10972080" cy="3977280"/>
          </a:xfrm>
          <a:prstGeom prst="rect">
            <a:avLst/>
          </a:prstGeom>
        </p:spPr>
        <p:txBody>
          <a:bodyPr lIns="0" tIns="0" rIns="0" bIns="0">
            <a:normAutofit/>
          </a:bodyPr>
          <a:lstStyle/>
          <a:p>
            <a:pPr marL="432000" indent="-324000">
              <a:spcBef>
                <a:spcPts val="1712"/>
              </a:spcBef>
              <a:buClr>
                <a:srgbClr val="000000"/>
              </a:buClr>
              <a:buSzPct val="45000"/>
              <a:buFont typeface="Wingdings" charset="2"/>
              <a:buChar char=""/>
            </a:pPr>
            <a:r>
              <a:rPr lang="en-US" sz="3870" b="0" strike="noStrike" spc="-1">
                <a:latin typeface="Arial"/>
              </a:rPr>
              <a:t>Click to edit the outline text format</a:t>
            </a:r>
          </a:p>
          <a:p>
            <a:pPr marL="864000" lvl="1" indent="-324000">
              <a:spcBef>
                <a:spcPts val="1369"/>
              </a:spcBef>
              <a:buClr>
                <a:srgbClr val="000000"/>
              </a:buClr>
              <a:buSzPct val="75000"/>
              <a:buFont typeface="Symbol" charset="2"/>
              <a:buChar char=""/>
            </a:pPr>
            <a:r>
              <a:rPr lang="en-US" sz="3380" b="0" strike="noStrike" spc="-1">
                <a:latin typeface="Arial"/>
              </a:rPr>
              <a:t>Second Outline Level</a:t>
            </a:r>
          </a:p>
          <a:p>
            <a:pPr marL="1296000" lvl="2" indent="-288000">
              <a:spcBef>
                <a:spcPts val="1026"/>
              </a:spcBef>
              <a:buClr>
                <a:srgbClr val="000000"/>
              </a:buClr>
              <a:buSzPct val="45000"/>
              <a:buFont typeface="Wingdings" charset="2"/>
              <a:buChar char=""/>
            </a:pPr>
            <a:r>
              <a:rPr lang="en-US" sz="2900" b="0" strike="noStrike" spc="-1">
                <a:latin typeface="Arial"/>
              </a:rPr>
              <a:t>Third Outline Level</a:t>
            </a:r>
          </a:p>
          <a:p>
            <a:pPr marL="1728000" lvl="3" indent="-216000">
              <a:spcBef>
                <a:spcPts val="683"/>
              </a:spcBef>
              <a:buClr>
                <a:srgbClr val="000000"/>
              </a:buClr>
              <a:buSzPct val="75000"/>
              <a:buFont typeface="Symbol" charset="2"/>
              <a:buChar char=""/>
            </a:pPr>
            <a:r>
              <a:rPr lang="en-US" sz="2420" b="0" strike="noStrike" spc="-1">
                <a:latin typeface="Arial"/>
              </a:rPr>
              <a:t>Fourth Outline Level</a:t>
            </a:r>
          </a:p>
          <a:p>
            <a:pPr marL="2160000" lvl="4" indent="-216000">
              <a:spcBef>
                <a:spcPts val="340"/>
              </a:spcBef>
              <a:buClr>
                <a:srgbClr val="000000"/>
              </a:buClr>
              <a:buSzPct val="45000"/>
              <a:buFont typeface="Wingdings" charset="2"/>
              <a:buChar char=""/>
            </a:pPr>
            <a:r>
              <a:rPr lang="en-US" sz="2420" b="0" strike="noStrike" spc="-1">
                <a:latin typeface="Arial"/>
              </a:rPr>
              <a:t>Fifth Outline Level</a:t>
            </a:r>
          </a:p>
          <a:p>
            <a:pPr marL="2592000" lvl="5" indent="-216000">
              <a:spcBef>
                <a:spcPts val="340"/>
              </a:spcBef>
              <a:buClr>
                <a:srgbClr val="000000"/>
              </a:buClr>
              <a:buSzPct val="45000"/>
              <a:buFont typeface="Wingdings" charset="2"/>
              <a:buChar char=""/>
            </a:pPr>
            <a:r>
              <a:rPr lang="en-US" sz="2420" b="0" strike="noStrike" spc="-1">
                <a:latin typeface="Arial"/>
              </a:rPr>
              <a:t>Sixth Outline Level</a:t>
            </a:r>
          </a:p>
          <a:p>
            <a:pPr marL="3024000" lvl="6" indent="-216000">
              <a:spcBef>
                <a:spcPts val="340"/>
              </a:spcBef>
              <a:buClr>
                <a:srgbClr val="000000"/>
              </a:buClr>
              <a:buSzPct val="45000"/>
              <a:buFont typeface="Wingdings" charset="2"/>
              <a:buChar char=""/>
            </a:pPr>
            <a:r>
              <a:rPr lang="en-US" sz="242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media" Target="../media/media2.gif"/><Relationship Id="rId7" Type="http://schemas.openxmlformats.org/officeDocument/2006/relationships/image" Target="../media/image2.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png"/><Relationship Id="rId5" Type="http://schemas.openxmlformats.org/officeDocument/2006/relationships/slideLayout" Target="../slideLayouts/slideLayout13.xml"/><Relationship Id="rId4" Type="http://schemas.openxmlformats.org/officeDocument/2006/relationships/video" Target="../media/media2.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800" b="0" strike="noStrike" spc="-1">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4800" b="0" strike="noStrike" spc="-1">
                <a:solidFill>
                  <a:srgbClr val="FF0000"/>
                </a:solidFill>
                <a:latin typeface="NotesEsa"/>
                <a:ea typeface="DejaVu Sans"/>
              </a:rPr>
              <a:t>Issue time of the data: </a:t>
            </a:r>
            <a:endParaRPr lang="en-US" sz="4800" b="0" strike="noStrike" spc="-1">
              <a:latin typeface="Arial"/>
            </a:endParaRPr>
          </a:p>
          <a:p>
            <a:pPr algn="just">
              <a:lnSpc>
                <a:spcPct val="100000"/>
              </a:lnSpc>
            </a:pPr>
            <a:r>
              <a:rPr lang="en-GB" sz="4800" b="0" strike="noStrike" spc="-1">
                <a:solidFill>
                  <a:srgbClr val="FF0000"/>
                </a:solidFill>
                <a:latin typeface="NotesEsa"/>
                <a:ea typeface="DejaVu Sans"/>
              </a:rPr>
              <a:t>	YYYY – M1 – D3   UTC</a:t>
            </a:r>
            <a:endParaRPr lang="en-US" sz="4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273680" y="173520"/>
            <a:ext cx="9411480" cy="1325160"/>
          </a:xfrm>
          <a:prstGeom prst="rect">
            <a:avLst/>
          </a:prstGeom>
          <a:noFill/>
          <a:ln>
            <a:noFill/>
          </a:ln>
        </p:spPr>
        <p:txBody>
          <a:bodyPr anchor="ctr">
            <a:noAutofit/>
          </a:bodyPr>
          <a:lstStyle/>
          <a:p>
            <a:pPr algn="ctr">
              <a:lnSpc>
                <a:spcPct val="90000"/>
              </a:lnSpc>
            </a:pPr>
            <a:r>
              <a:rPr lang="fr-BE" sz="5400" b="1" strike="noStrike" spc="-1">
                <a:solidFill>
                  <a:srgbClr val="000000"/>
                </a:solidFill>
                <a:latin typeface="Calibri Light"/>
              </a:rPr>
              <a:t>R-ESC DATA: INTRODUCTION</a:t>
            </a:r>
            <a:endParaRPr lang="en-US" sz="5400" b="0" strike="noStrike" spc="-1">
              <a:solidFill>
                <a:srgbClr val="000000"/>
              </a:solidFill>
              <a:latin typeface="Calibri"/>
            </a:endParaRPr>
          </a:p>
        </p:txBody>
      </p:sp>
      <p:sp>
        <p:nvSpPr>
          <p:cNvPr id="123" name="TextShape 2"/>
          <p:cNvSpPr txBox="1"/>
          <p:nvPr/>
        </p:nvSpPr>
        <p:spPr>
          <a:xfrm>
            <a:off x="838080" y="1825560"/>
            <a:ext cx="10515240" cy="4350960"/>
          </a:xfrm>
          <a:prstGeom prst="rect">
            <a:avLst/>
          </a:prstGeom>
          <a:noFill/>
          <a:ln>
            <a:noFill/>
          </a:ln>
        </p:spPr>
        <p:txBody>
          <a:bodyPr>
            <a:normAutofit fontScale="82500" lnSpcReduction="20000"/>
          </a:bodyPr>
          <a:lstStyle/>
          <a:p>
            <a:pPr>
              <a:lnSpc>
                <a:spcPct val="90000"/>
              </a:lnSpc>
              <a:spcBef>
                <a:spcPts val="1001"/>
              </a:spcBef>
              <a:tabLst>
                <a:tab pos="0" algn="l"/>
              </a:tabLst>
            </a:pPr>
            <a:r>
              <a:rPr lang="en-US" sz="4500" b="0" strike="noStrike" spc="-1" dirty="0">
                <a:solidFill>
                  <a:srgbClr val="000000"/>
                </a:solidFill>
                <a:latin typeface="Calibri"/>
              </a:rPr>
              <a:t>The main format for every SWE event day is:</a:t>
            </a:r>
            <a:r>
              <a:rPr dirty="0"/>
              <a:t/>
            </a:r>
            <a:br>
              <a:rPr dirty="0"/>
            </a:br>
            <a:r>
              <a:rPr dirty="0"/>
              <a:t/>
            </a:r>
            <a:br>
              <a:rPr dirty="0"/>
            </a:br>
            <a:r>
              <a:rPr lang="en-US" sz="2800" b="0" strike="noStrike" spc="-1" dirty="0">
                <a:solidFill>
                  <a:srgbClr val="000000"/>
                </a:solidFill>
                <a:latin typeface="Calibri"/>
              </a:rPr>
              <a:t>    </a:t>
            </a:r>
            <a:r>
              <a:rPr lang="en-US" sz="3200" b="1" strike="noStrike" spc="-1" dirty="0">
                <a:solidFill>
                  <a:srgbClr val="000000"/>
                </a:solidFill>
                <a:latin typeface="Calibri"/>
              </a:rPr>
              <a:t>07:00 UTC </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COMESEP update (only if a significant event is reported + previous day updates after 16:00 UTC if relevant)</a:t>
            </a:r>
            <a:r>
              <a:rPr dirty="0"/>
              <a:t/>
            </a:r>
            <a:br>
              <a:rPr dirty="0"/>
            </a:br>
            <a:r>
              <a:rPr dirty="0"/>
              <a:t/>
            </a:r>
            <a:br>
              <a:rPr dirty="0"/>
            </a:br>
            <a:r>
              <a:rPr lang="en-US" sz="3200" b="1" strike="noStrike" spc="-1" dirty="0">
                <a:solidFill>
                  <a:srgbClr val="000000"/>
                </a:solidFill>
                <a:latin typeface="Calibri"/>
              </a:rPr>
              <a:t>12:00 UTC</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COMESEP update(only if a significant event is reported) + SREM update for the previous day (available at around 12:00 UTC)</a:t>
            </a:r>
            <a:r>
              <a:rPr dirty="0"/>
              <a:t/>
            </a:r>
            <a:br>
              <a:rPr dirty="0"/>
            </a:br>
            <a:r>
              <a:rPr dirty="0"/>
              <a:t/>
            </a:r>
            <a:br>
              <a:rPr dirty="0"/>
            </a:br>
            <a:r>
              <a:rPr lang="en-US" sz="3200" b="1" strike="noStrike" spc="-1" dirty="0">
                <a:solidFill>
                  <a:srgbClr val="000000"/>
                </a:solidFill>
                <a:latin typeface="Calibri"/>
              </a:rPr>
              <a:t>16:00 UTC</a:t>
            </a:r>
            <a:endParaRPr lang="en-US" sz="32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en-US" sz="2800" b="0" strike="noStrike" spc="-1" dirty="0">
                <a:solidFill>
                  <a:srgbClr val="000000"/>
                </a:solidFill>
                <a:latin typeface="Calibri"/>
              </a:rPr>
              <a:t>COMESEP update (only if a significant event is reported) + </a:t>
            </a:r>
            <a:r>
              <a:rPr lang="en-US" sz="2800" b="0" strike="noStrike" spc="-1" dirty="0" smtClean="0">
                <a:solidFill>
                  <a:srgbClr val="000000"/>
                </a:solidFill>
                <a:latin typeface="Calibri"/>
              </a:rPr>
              <a:t>R.136 SPM </a:t>
            </a:r>
            <a:r>
              <a:rPr lang="en-US" sz="2800" b="0" strike="noStrike" spc="-1" dirty="0">
                <a:solidFill>
                  <a:srgbClr val="000000"/>
                </a:solidFill>
                <a:latin typeface="Calibri"/>
              </a:rPr>
              <a:t>forecast for the next day (available at around 14:30 UTC) + EPT flux for previous week minus last two </a:t>
            </a:r>
            <a:r>
              <a:rPr lang="en-US" sz="2800" b="0" strike="noStrike" spc="-1">
                <a:solidFill>
                  <a:srgbClr val="000000"/>
                </a:solidFill>
                <a:latin typeface="Calibri"/>
              </a:rPr>
              <a:t>days</a:t>
            </a:r>
            <a:r>
              <a:rPr lang="en-US" sz="2800" b="0" strike="noStrike" spc="-1" smtClean="0">
                <a:solidFill>
                  <a:srgbClr val="000000"/>
                </a:solidFill>
                <a:latin typeface="Calibri"/>
              </a:rPr>
              <a:t>.</a:t>
            </a:r>
            <a:endParaRPr lang="en-US" sz="28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fr-BE" sz="4400" b="0" strike="noStrike" spc="-1">
                <a:solidFill>
                  <a:srgbClr val="000000"/>
                </a:solidFill>
                <a:latin typeface="Calibri Light"/>
              </a:rPr>
              <a:t>DAY 3.3</a:t>
            </a:r>
            <a:endParaRPr lang="en-US" sz="4400" b="0" strike="noStrike" spc="-1">
              <a:solidFill>
                <a:srgbClr val="000000"/>
              </a:solidFill>
              <a:latin typeface="Calibri"/>
            </a:endParaRPr>
          </a:p>
        </p:txBody>
      </p:sp>
      <p:sp>
        <p:nvSpPr>
          <p:cNvPr id="12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fr-BE" sz="2800" b="0" strike="noStrike" spc="-1">
                <a:solidFill>
                  <a:srgbClr val="000000"/>
                </a:solidFill>
                <a:latin typeface="Calibri"/>
              </a:rPr>
              <a:t>FRIDAY, 8 SEPTEMBER 2017 16:00 UT</a:t>
            </a:r>
            <a:endParaRPr lang="en-US" sz="28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333" y="364067"/>
            <a:ext cx="10794999" cy="400110"/>
          </a:xfrm>
          <a:prstGeom prst="rect">
            <a:avLst/>
          </a:prstGeom>
          <a:solidFill>
            <a:schemeClr val="bg1">
              <a:lumMod val="85000"/>
            </a:schemeClr>
          </a:solidFill>
        </p:spPr>
        <p:txBody>
          <a:bodyPr wrap="square" rtlCol="0">
            <a:spAutoFit/>
          </a:bodyPr>
          <a:lstStyle/>
          <a:p>
            <a:r>
              <a:rPr lang="fr-BE" sz="2000" b="1" dirty="0" smtClean="0">
                <a:latin typeface="Agency FB" panose="020B0503020202020204" pitchFamily="34" charset="0"/>
              </a:rPr>
              <a:t>08/09/2017   16:00 UT								</a:t>
            </a:r>
            <a:r>
              <a:rPr lang="fr-BE" sz="2000" b="1" dirty="0">
                <a:latin typeface="Agency FB" panose="020B0503020202020204" pitchFamily="34" charset="0"/>
              </a:rPr>
              <a:t> </a:t>
            </a:r>
            <a:r>
              <a:rPr lang="fr-BE" sz="2000" b="1" dirty="0" smtClean="0">
                <a:latin typeface="Agency FB" panose="020B0503020202020204" pitchFamily="34" charset="0"/>
              </a:rPr>
              <a:t>         R.136 SPM</a:t>
            </a:r>
            <a:endParaRPr lang="en-US" sz="2000" b="1" dirty="0">
              <a:latin typeface="Agency FB" panose="020B0503020202020204" pitchFamily="34" charset="0"/>
            </a:endParaRPr>
          </a:p>
        </p:txBody>
      </p:sp>
      <p:sp>
        <p:nvSpPr>
          <p:cNvPr id="6" name="TextBox 5"/>
          <p:cNvSpPr txBox="1"/>
          <p:nvPr/>
        </p:nvSpPr>
        <p:spPr>
          <a:xfrm>
            <a:off x="550333" y="869071"/>
            <a:ext cx="4224233" cy="369332"/>
          </a:xfrm>
          <a:prstGeom prst="rect">
            <a:avLst/>
          </a:prstGeom>
          <a:noFill/>
        </p:spPr>
        <p:txBody>
          <a:bodyPr wrap="none" rtlCol="0">
            <a:spAutoFit/>
          </a:bodyPr>
          <a:lstStyle/>
          <a:p>
            <a:r>
              <a:rPr lang="en-US" b="1" dirty="0" smtClean="0"/>
              <a:t>R.136 SPM </a:t>
            </a:r>
            <a:r>
              <a:rPr lang="en-US" dirty="0" smtClean="0"/>
              <a:t>Forecast for 9</a:t>
            </a:r>
            <a:r>
              <a:rPr lang="en-US" baseline="30000" dirty="0" smtClean="0"/>
              <a:t>th</a:t>
            </a:r>
            <a:r>
              <a:rPr lang="en-US" dirty="0" smtClean="0"/>
              <a:t> Sept. 2017:</a:t>
            </a:r>
            <a:endParaRPr lang="en-US" dirty="0"/>
          </a:p>
        </p:txBody>
      </p:sp>
      <p:pic>
        <p:nvPicPr>
          <p:cNvPr id="3" name="plasmasphere_e_dens_0809201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50333" y="1238403"/>
            <a:ext cx="4728632" cy="4728632"/>
          </a:xfrm>
          <a:prstGeom prst="rect">
            <a:avLst/>
          </a:prstGeom>
        </p:spPr>
      </p:pic>
      <p:pic>
        <p:nvPicPr>
          <p:cNvPr id="5" name="plasmasphere_e_temp_08092017">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357342" y="1053737"/>
            <a:ext cx="4913298" cy="4913298"/>
          </a:xfrm>
          <a:prstGeom prst="rect">
            <a:avLst/>
          </a:prstGeom>
        </p:spPr>
      </p:pic>
      <p:sp>
        <p:nvSpPr>
          <p:cNvPr id="7" name="TextBox 4"/>
          <p:cNvSpPr txBox="1"/>
          <p:nvPr/>
        </p:nvSpPr>
        <p:spPr>
          <a:xfrm>
            <a:off x="137161" y="6256595"/>
            <a:ext cx="1205483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NOTE</a:t>
            </a:r>
            <a:r>
              <a:rPr lang="en-US" sz="1400" dirty="0" smtClean="0"/>
              <a:t>: R.136 SPM </a:t>
            </a:r>
            <a:r>
              <a:rPr lang="en-US" sz="1400" dirty="0"/>
              <a:t>runs once per day using the </a:t>
            </a:r>
            <a:r>
              <a:rPr lang="en-US" sz="1400" dirty="0" err="1"/>
              <a:t>Kp</a:t>
            </a:r>
            <a:r>
              <a:rPr lang="en-US" sz="1400" dirty="0"/>
              <a:t> forecast made available by NOAA/SWPC at 12:30 UT providing a forecast for the </a:t>
            </a:r>
            <a:r>
              <a:rPr lang="en-US" sz="1400" dirty="0" smtClean="0"/>
              <a:t>electron </a:t>
            </a:r>
            <a:r>
              <a:rPr lang="en-US" sz="1400" dirty="0"/>
              <a:t>density </a:t>
            </a:r>
            <a:endParaRPr lang="en-US" sz="1400" dirty="0" smtClean="0"/>
          </a:p>
          <a:p>
            <a:r>
              <a:rPr lang="en-US" sz="1400" dirty="0" smtClean="0"/>
              <a:t>and </a:t>
            </a:r>
            <a:r>
              <a:rPr lang="en-US" sz="1400" dirty="0"/>
              <a:t>temperature for the following day</a:t>
            </a:r>
            <a:r>
              <a:rPr lang="en-US" sz="1400" dirty="0" smtClean="0"/>
              <a:t>. The model is made available in the form of a movie(.GIF format); hover over to play.</a:t>
            </a:r>
            <a:endParaRPr lang="en-US" sz="1400" dirty="0"/>
          </a:p>
        </p:txBody>
      </p:sp>
    </p:spTree>
    <p:extLst>
      <p:ext uri="{BB962C8B-B14F-4D97-AF65-F5344CB8AC3E}">
        <p14:creationId xmlns:p14="http://schemas.microsoft.com/office/powerpoint/2010/main" val="148618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80000">
                <p:cTn id="13"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550440" y="363960"/>
            <a:ext cx="10794600" cy="39528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trike="noStrike" spc="-1" dirty="0" smtClean="0">
                <a:solidFill>
                  <a:srgbClr val="000000"/>
                </a:solidFill>
                <a:latin typeface="Agency FB"/>
              </a:rPr>
              <a:t>08/09/2017   16:00 UT						         PROBA-V/EPT: R.160, R.161, R.162</a:t>
            </a:r>
            <a:endParaRPr lang="en-US" sz="2000" b="1" spc="-1" dirty="0"/>
          </a:p>
        </p:txBody>
      </p:sp>
      <p:pic>
        <p:nvPicPr>
          <p:cNvPr id="132" name="Picture 1"/>
          <p:cNvPicPr/>
          <p:nvPr/>
        </p:nvPicPr>
        <p:blipFill>
          <a:blip r:embed="rId2"/>
          <a:stretch/>
        </p:blipFill>
        <p:spPr>
          <a:xfrm>
            <a:off x="424080" y="889560"/>
            <a:ext cx="5432400" cy="2880720"/>
          </a:xfrm>
          <a:prstGeom prst="rect">
            <a:avLst/>
          </a:prstGeom>
          <a:ln>
            <a:noFill/>
          </a:ln>
        </p:spPr>
      </p:pic>
      <p:pic>
        <p:nvPicPr>
          <p:cNvPr id="133" name="Picture 5"/>
          <p:cNvPicPr/>
          <p:nvPr/>
        </p:nvPicPr>
        <p:blipFill>
          <a:blip r:embed="rId3"/>
          <a:stretch/>
        </p:blipFill>
        <p:spPr>
          <a:xfrm>
            <a:off x="5856840" y="889560"/>
            <a:ext cx="5531400" cy="2880720"/>
          </a:xfrm>
          <a:prstGeom prst="rect">
            <a:avLst/>
          </a:prstGeom>
          <a:ln>
            <a:noFill/>
          </a:ln>
        </p:spPr>
      </p:pic>
      <p:pic>
        <p:nvPicPr>
          <p:cNvPr id="134" name="Picture 4"/>
          <p:cNvPicPr/>
          <p:nvPr/>
        </p:nvPicPr>
        <p:blipFill>
          <a:blip r:embed="rId4"/>
          <a:stretch/>
        </p:blipFill>
        <p:spPr>
          <a:xfrm>
            <a:off x="3140280" y="3979099"/>
            <a:ext cx="5195520" cy="2723040"/>
          </a:xfrm>
          <a:prstGeom prst="rect">
            <a:avLst/>
          </a:prstGeom>
          <a:ln>
            <a:noFill/>
          </a:ln>
        </p:spPr>
      </p:pic>
      <p:sp>
        <p:nvSpPr>
          <p:cNvPr id="6" name="TextBox 5"/>
          <p:cNvSpPr txBox="1"/>
          <p:nvPr/>
        </p:nvSpPr>
        <p:spPr>
          <a:xfrm>
            <a:off x="1232298" y="3654379"/>
            <a:ext cx="3624710" cy="246221"/>
          </a:xfrm>
          <a:prstGeom prst="rect">
            <a:avLst/>
          </a:prstGeom>
          <a:noFill/>
        </p:spPr>
        <p:txBody>
          <a:bodyPr wrap="none" rtlCol="0">
            <a:spAutoFit/>
          </a:bodyPr>
          <a:lstStyle/>
          <a:p>
            <a:r>
              <a:rPr lang="en-US" sz="1000" u="sng" dirty="0" smtClean="0">
                <a:solidFill>
                  <a:srgbClr val="FF0000"/>
                </a:solidFill>
              </a:rPr>
              <a:t>R.160 PROBA-V/EPT High-latitude/polar electron flux survey</a:t>
            </a:r>
            <a:endParaRPr lang="en-US" sz="1000" u="sng" dirty="0">
              <a:solidFill>
                <a:srgbClr val="FF0000"/>
              </a:solidFill>
            </a:endParaRPr>
          </a:p>
        </p:txBody>
      </p:sp>
      <p:sp>
        <p:nvSpPr>
          <p:cNvPr id="7" name="TextBox 6"/>
          <p:cNvSpPr txBox="1"/>
          <p:nvPr/>
        </p:nvSpPr>
        <p:spPr>
          <a:xfrm>
            <a:off x="6856672" y="3654379"/>
            <a:ext cx="3531736" cy="246221"/>
          </a:xfrm>
          <a:prstGeom prst="rect">
            <a:avLst/>
          </a:prstGeom>
          <a:noFill/>
        </p:spPr>
        <p:txBody>
          <a:bodyPr wrap="none" rtlCol="0">
            <a:spAutoFit/>
          </a:bodyPr>
          <a:lstStyle/>
          <a:p>
            <a:r>
              <a:rPr lang="en-US" sz="1000" u="sng" dirty="0" smtClean="0">
                <a:solidFill>
                  <a:srgbClr val="FF0000"/>
                </a:solidFill>
              </a:rPr>
              <a:t>R.161 PROBA-V/EPT High-latitude/polar proton flux survey</a:t>
            </a:r>
            <a:endParaRPr lang="en-US" sz="1000" u="sng" dirty="0">
              <a:solidFill>
                <a:srgbClr val="FF0000"/>
              </a:solidFill>
            </a:endParaRPr>
          </a:p>
        </p:txBody>
      </p:sp>
      <p:sp>
        <p:nvSpPr>
          <p:cNvPr id="8" name="TextBox 7"/>
          <p:cNvSpPr txBox="1"/>
          <p:nvPr/>
        </p:nvSpPr>
        <p:spPr>
          <a:xfrm>
            <a:off x="3919184" y="6553459"/>
            <a:ext cx="3531736" cy="246221"/>
          </a:xfrm>
          <a:prstGeom prst="rect">
            <a:avLst/>
          </a:prstGeom>
          <a:noFill/>
        </p:spPr>
        <p:txBody>
          <a:bodyPr wrap="none" rtlCol="0">
            <a:spAutoFit/>
          </a:bodyPr>
          <a:lstStyle/>
          <a:p>
            <a:r>
              <a:rPr lang="en-US" sz="1000" u="sng" dirty="0" smtClean="0">
                <a:solidFill>
                  <a:srgbClr val="FF0000"/>
                </a:solidFill>
              </a:rPr>
              <a:t>R.162 PROBA-V/EPT High-latitude/polar helium flux survey</a:t>
            </a:r>
            <a:endParaRPr lang="en-US" sz="1000" u="sng"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312</Words>
  <Application>Microsoft Office PowerPoint</Application>
  <PresentationFormat>Widescreen</PresentationFormat>
  <Paragraphs>18</Paragraphs>
  <Slides>6</Slides>
  <Notes>0</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Agency FB</vt:lpstr>
      <vt:lpstr>Arial</vt:lpstr>
      <vt:lpstr>Calibri</vt:lpstr>
      <vt:lpstr>Calibri Light</vt:lpstr>
      <vt:lpstr>DejaVu Sans</vt:lpstr>
      <vt:lpstr>NotesEsa</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 DATA: INTRODUCTION</dc:title>
  <dc:subject/>
  <dc:creator>Dhiren Kindarkhedia</dc:creator>
  <dc:description/>
  <cp:lastModifiedBy>Dhiren Kindarkhedia</cp:lastModifiedBy>
  <cp:revision>8</cp:revision>
  <dcterms:created xsi:type="dcterms:W3CDTF">2022-06-16T10:18:23Z</dcterms:created>
  <dcterms:modified xsi:type="dcterms:W3CDTF">2022-09-14T16:56:10Z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2</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