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5FA2D98C-300D-4A17-8AD0-5BF1FA367A50}"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54FD1CEC-C2FA-4E61-B696-7696534371BB}"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97D61D09-EDDE-4EA5-90DE-B45D3F08BB32}"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859A3DDD-C3B2-4752-B0AC-2A5CC4525878}"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D3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a:t>
            </a:r>
            <a:r>
              <a:rPr lang="en-US" sz="2800" b="0" strike="noStrike" spc="-1" dirty="0" smtClean="0">
                <a:solidFill>
                  <a:srgbClr val="000000"/>
                </a:solidFill>
                <a:latin typeface="Calibri"/>
              </a:rPr>
              <a:t>R.119 SREM </a:t>
            </a:r>
            <a:r>
              <a:rPr lang="en-US" sz="2800" b="0" strike="noStrike" spc="-1" dirty="0">
                <a:solidFill>
                  <a:srgbClr val="000000"/>
                </a:solidFill>
                <a:latin typeface="Calibri"/>
              </a:rPr>
              <a:t>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a:t>
            </a:r>
            <a:r>
              <a:rPr lang="en-US" sz="2800" b="0" strike="noStrike" spc="-1">
                <a:solidFill>
                  <a:srgbClr val="000000"/>
                </a:solidFill>
                <a:latin typeface="Calibri"/>
              </a:rPr>
              <a:t>days</a:t>
            </a:r>
            <a:r>
              <a:rPr lang="en-US" sz="2800" b="0" strike="noStrike" spc="-1" smtClean="0">
                <a:solidFill>
                  <a:srgbClr val="000000"/>
                </a:solidFill>
                <a:latin typeface="Calibri"/>
              </a:rPr>
              <a:t>.</a:t>
            </a: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3.2</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FRIDAY, 8 SEPTEMBER 2017 12:00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08/09/2017     12:00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5294273" y="1201452"/>
            <a:ext cx="5711670" cy="1152708"/>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08:29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M8.1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2017-09-08T07:49:00Z.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08:30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M3.9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2017-09-07 23:59UT</a:t>
            </a:r>
            <a:endParaRPr lang="en-US" sz="1100" b="1" strike="noStrike" spc="-1" dirty="0">
              <a:latin typeface="Arial"/>
            </a:endParaRPr>
          </a:p>
          <a:p>
            <a:pPr>
              <a:lnSpc>
                <a:spcPct val="100000"/>
              </a:lnSpc>
            </a:pPr>
            <a:r>
              <a:rPr lang="en-US" sz="1100" b="0" strike="noStrike" spc="-1" dirty="0">
                <a:solidFill>
                  <a:srgbClr val="000000"/>
                </a:solidFill>
                <a:latin typeface="Calibri"/>
              </a:rPr>
              <a:t> </a:t>
            </a:r>
            <a:r>
              <a:rPr lang="en-US" sz="1100" b="1" strike="noStrike" spc="-1" dirty="0">
                <a:solidFill>
                  <a:srgbClr val="000000"/>
                </a:solidFill>
                <a:latin typeface="Calibri"/>
              </a:rPr>
              <a:t>(protons &gt; 10 MeV: MINOR, UNLIKELY; protons &gt; 60 MeV: MINOR, UNLIKELY</a:t>
            </a:r>
            <a:r>
              <a:rPr lang="en-US" sz="1100" b="0" strike="noStrike" spc="-1" dirty="0">
                <a:solidFill>
                  <a:srgbClr val="000000"/>
                </a:solidFill>
                <a:latin typeface="Calibri"/>
              </a:rPr>
              <a:t>).</a:t>
            </a:r>
            <a:endParaRPr lang="en-US" sz="1100" b="0" strike="noStrike" spc="-1" dirty="0">
              <a:latin typeface="Arial"/>
            </a:endParaRPr>
          </a:p>
        </p:txBody>
      </p:sp>
      <p:pic>
        <p:nvPicPr>
          <p:cNvPr id="128" name="Picture 2"/>
          <p:cNvPicPr/>
          <p:nvPr/>
        </p:nvPicPr>
        <p:blipFill>
          <a:blip r:embed="rId2"/>
          <a:stretch/>
        </p:blipFill>
        <p:spPr>
          <a:xfrm>
            <a:off x="550440" y="940680"/>
            <a:ext cx="4665600" cy="54774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333228" y="398880"/>
            <a:ext cx="11585074"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BE" sz="2000" b="1" strike="noStrike" spc="-1" dirty="0">
                <a:solidFill>
                  <a:srgbClr val="000000"/>
                </a:solidFill>
                <a:latin typeface="Agency FB"/>
              </a:rPr>
              <a:t>08/09/2017   12:00 UT							</a:t>
            </a:r>
            <a:r>
              <a:rPr lang="fr-BE" sz="2000" b="1" strike="noStrike" spc="-1" dirty="0" smtClean="0">
                <a:solidFill>
                  <a:srgbClr val="000000"/>
                </a:solidFill>
                <a:latin typeface="Agency FB"/>
              </a:rPr>
              <a:t>		</a:t>
            </a:r>
            <a:r>
              <a:rPr lang="fr-BE" sz="2000" b="1" strike="noStrike" spc="-1" smtClean="0">
                <a:solidFill>
                  <a:srgbClr val="000000"/>
                </a:solidFill>
                <a:latin typeface="Agency FB"/>
              </a:rPr>
              <a:t> </a:t>
            </a:r>
            <a:r>
              <a:rPr lang="fr-BE" sz="2000" b="1" spc="-1">
                <a:solidFill>
                  <a:srgbClr val="000000"/>
                </a:solidFill>
                <a:latin typeface="Agency FB"/>
              </a:rPr>
              <a:t>     </a:t>
            </a:r>
            <a:r>
              <a:rPr lang="fr-BE" sz="2000" b="1" spc="-1" smtClean="0">
                <a:solidFill>
                  <a:srgbClr val="000000"/>
                </a:solidFill>
                <a:latin typeface="Agency FB"/>
              </a:rPr>
              <a:t> SREM</a:t>
            </a:r>
            <a:r>
              <a:rPr lang="fr-BE" sz="2000" b="1" spc="-1">
                <a:solidFill>
                  <a:srgbClr val="000000"/>
                </a:solidFill>
                <a:latin typeface="Agency FB"/>
              </a:rPr>
              <a:t>: R.119</a:t>
            </a:r>
            <a:endParaRPr lang="en-US" sz="2000" b="1" strike="noStrike" spc="-1" dirty="0">
              <a:latin typeface="Arial"/>
            </a:endParaRPr>
          </a:p>
        </p:txBody>
      </p:sp>
      <p:sp>
        <p:nvSpPr>
          <p:cNvPr id="130" name="CustomShape 2"/>
          <p:cNvSpPr/>
          <p:nvPr/>
        </p:nvSpPr>
        <p:spPr>
          <a:xfrm>
            <a:off x="333228" y="1038347"/>
            <a:ext cx="2338823" cy="706432"/>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000" b="1" strike="noStrike" spc="-1" dirty="0" smtClean="0">
                <a:solidFill>
                  <a:srgbClr val="000000"/>
                </a:solidFill>
                <a:latin typeface="Calibri"/>
              </a:rPr>
              <a:t>R.119 SREM </a:t>
            </a:r>
            <a:r>
              <a:rPr lang="en-US" sz="1000" b="0" strike="noStrike" spc="-1" dirty="0">
                <a:solidFill>
                  <a:srgbClr val="000000"/>
                </a:solidFill>
                <a:latin typeface="Calibri"/>
              </a:rPr>
              <a:t>(#6, Interplanetary, Integral) </a:t>
            </a:r>
            <a:endParaRPr lang="en-US" sz="1000" b="0" strike="noStrike" spc="-1" dirty="0">
              <a:latin typeface="Arial"/>
            </a:endParaRPr>
          </a:p>
          <a:p>
            <a:pPr>
              <a:lnSpc>
                <a:spcPct val="100000"/>
              </a:lnSpc>
            </a:pPr>
            <a:r>
              <a:rPr lang="en-US" sz="1000" b="0" strike="noStrike" spc="-1" dirty="0">
                <a:solidFill>
                  <a:srgbClr val="000000"/>
                </a:solidFill>
                <a:latin typeface="Calibri"/>
              </a:rPr>
              <a:t>Interplanetary SEP alert</a:t>
            </a:r>
            <a:endParaRPr lang="en-US" sz="1000" b="0" strike="noStrike" spc="-1" dirty="0">
              <a:latin typeface="Arial"/>
            </a:endParaRPr>
          </a:p>
          <a:p>
            <a:pPr>
              <a:lnSpc>
                <a:spcPct val="100000"/>
              </a:lnSpc>
            </a:pPr>
            <a:endParaRPr lang="en-US" sz="1000" b="0" strike="noStrike" spc="-1" dirty="0">
              <a:latin typeface="Arial"/>
            </a:endParaRPr>
          </a:p>
          <a:p>
            <a:pPr>
              <a:lnSpc>
                <a:spcPct val="100000"/>
              </a:lnSpc>
            </a:pPr>
            <a:r>
              <a:rPr lang="en-US" sz="1000" b="0" strike="noStrike" spc="-1" dirty="0">
                <a:solidFill>
                  <a:srgbClr val="000000"/>
                </a:solidFill>
                <a:latin typeface="Calibri"/>
              </a:rPr>
              <a:t>(SEP event on 07/09/2017)</a:t>
            </a:r>
            <a:endParaRPr lang="en-US" sz="1000" b="0" strike="noStrike" spc="-1" dirty="0">
              <a:latin typeface="Arial"/>
            </a:endParaRPr>
          </a:p>
        </p:txBody>
      </p:sp>
      <p:sp>
        <p:nvSpPr>
          <p:cNvPr id="131" name="CustomShape 3"/>
          <p:cNvSpPr/>
          <p:nvPr/>
        </p:nvSpPr>
        <p:spPr>
          <a:xfrm>
            <a:off x="664560" y="6483600"/>
            <a:ext cx="1676160" cy="25776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100" b="1" strike="noStrike" spc="-1">
                <a:solidFill>
                  <a:srgbClr val="000000"/>
                </a:solidFill>
                <a:latin typeface="Calibri"/>
              </a:rPr>
              <a:t>Report generated at noon</a:t>
            </a:r>
            <a:endParaRPr lang="en-US" sz="1100" b="0" strike="noStrike" spc="-1">
              <a:latin typeface="Arial"/>
            </a:endParaRPr>
          </a:p>
        </p:txBody>
      </p:sp>
      <p:pic>
        <p:nvPicPr>
          <p:cNvPr id="132" name="Picture 4"/>
          <p:cNvPicPr/>
          <p:nvPr/>
        </p:nvPicPr>
        <p:blipFill>
          <a:blip r:embed="rId2"/>
          <a:stretch/>
        </p:blipFill>
        <p:spPr>
          <a:xfrm>
            <a:off x="2563200" y="0"/>
            <a:ext cx="8151480" cy="68576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324</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5</cp:revision>
  <dcterms:created xsi:type="dcterms:W3CDTF">2022-06-16T10:17:15Z</dcterms:created>
  <dcterms:modified xsi:type="dcterms:W3CDTF">2022-09-14T16:55:55Z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