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27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2"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3"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35"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6"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7"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8"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39"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40"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4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5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5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6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6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7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7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8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5"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7"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9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0"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4"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6"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07"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2"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14"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5"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6"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7"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8"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9"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6"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17"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noAutofit/>
          </a:bodyPr>
          <a:lstStyle/>
          <a:p>
            <a:endParaRPr lang="en-US" sz="1800" b="0" strike="noStrike" spc="-1">
              <a:solidFill>
                <a:srgbClr val="000000"/>
              </a:solid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2800" b="0" strike="noStrike" spc="-1">
              <a:solidFill>
                <a:srgbClr val="000000"/>
              </a:solid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n-US" sz="4400" b="0" strike="noStrike" spc="-1">
                <a:solidFill>
                  <a:srgbClr val="000000"/>
                </a:solidFill>
                <a:latin typeface="Calibri Light"/>
              </a:rPr>
              <a:t>Click to edit Master title style</a:t>
            </a:r>
            <a:endParaRPr lang="en-US" sz="4400" b="0" strike="noStrike" spc="-1">
              <a:solidFill>
                <a:srgbClr val="000000"/>
              </a:solidFill>
              <a:latin typeface="Calibri"/>
            </a:endParaRPr>
          </a:p>
        </p:txBody>
      </p:sp>
      <p:sp>
        <p:nvSpPr>
          <p:cNvPr id="6"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n-US" sz="2800" b="0" strike="noStrike" spc="-1">
                <a:solidFill>
                  <a:srgbClr val="000000"/>
                </a:solidFill>
                <a:latin typeface="Calibri"/>
              </a:rPr>
              <a:t>Edit Master text styles</a:t>
            </a:r>
          </a:p>
          <a:p>
            <a:pPr marL="685800" lvl="1" indent="-228240">
              <a:lnSpc>
                <a:spcPct val="90000"/>
              </a:lnSpc>
              <a:spcBef>
                <a:spcPts val="499"/>
              </a:spcBef>
              <a:buClr>
                <a:srgbClr val="000000"/>
              </a:buClr>
              <a:buFont typeface="Arial"/>
              <a:buChar char="•"/>
            </a:pPr>
            <a:r>
              <a:rPr lang="en-US" sz="2400" b="0" strike="noStrike" spc="-1">
                <a:solidFill>
                  <a:srgbClr val="000000"/>
                </a:solidFill>
                <a:latin typeface="Calibri"/>
              </a:rPr>
              <a:t>Second level</a:t>
            </a:r>
          </a:p>
          <a:p>
            <a:pPr marL="1143000" lvl="2" indent="-228240">
              <a:lnSpc>
                <a:spcPct val="90000"/>
              </a:lnSpc>
              <a:spcBef>
                <a:spcPts val="499"/>
              </a:spcBef>
              <a:buClr>
                <a:srgbClr val="000000"/>
              </a:buClr>
              <a:buFont typeface="Arial"/>
              <a:buChar char="•"/>
            </a:pPr>
            <a:r>
              <a:rPr lang="en-US" sz="2000" b="0" strike="noStrike" spc="-1">
                <a:solidFill>
                  <a:srgbClr val="000000"/>
                </a:solidFill>
                <a:latin typeface="Calibri"/>
              </a:rPr>
              <a:t>Third level</a:t>
            </a:r>
          </a:p>
          <a:p>
            <a:pPr marL="1600200" lvl="3" indent="-228240">
              <a:lnSpc>
                <a:spcPct val="90000"/>
              </a:lnSpc>
              <a:spcBef>
                <a:spcPts val="499"/>
              </a:spcBef>
              <a:buClr>
                <a:srgbClr val="000000"/>
              </a:buClr>
              <a:buFont typeface="Arial"/>
              <a:buChar char="•"/>
            </a:pPr>
            <a:r>
              <a:rPr lang="en-US" sz="1800" b="0" strike="noStrike" spc="-1">
                <a:solidFill>
                  <a:srgbClr val="000000"/>
                </a:solidFill>
                <a:latin typeface="Calibri"/>
              </a:rPr>
              <a:t>Fourth level</a:t>
            </a:r>
          </a:p>
          <a:p>
            <a:pPr marL="2057400" lvl="4" indent="-228240">
              <a:lnSpc>
                <a:spcPct val="90000"/>
              </a:lnSpc>
              <a:spcBef>
                <a:spcPts val="499"/>
              </a:spcBef>
              <a:buClr>
                <a:srgbClr val="000000"/>
              </a:buClr>
              <a:buFont typeface="Arial"/>
              <a:buChar char="•"/>
            </a:pPr>
            <a:r>
              <a:rPr lang="en-US" sz="1800" b="0" strike="noStrike" spc="-1">
                <a:solidFill>
                  <a:srgbClr val="000000"/>
                </a:solidFill>
                <a:latin typeface="Calibri"/>
              </a:rPr>
              <a:t>Fifth level</a:t>
            </a:r>
          </a:p>
        </p:txBody>
      </p:sp>
      <p:sp>
        <p:nvSpPr>
          <p:cNvPr id="2" name="PlaceHolder 3"/>
          <p:cNvSpPr>
            <a:spLocks noGrp="1"/>
          </p:cNvSpPr>
          <p:nvPr>
            <p:ph type="dt"/>
          </p:nvPr>
        </p:nvSpPr>
        <p:spPr>
          <a:xfrm>
            <a:off x="838080" y="6356520"/>
            <a:ext cx="2742840" cy="364680"/>
          </a:xfrm>
          <a:prstGeom prst="rect">
            <a:avLst/>
          </a:prstGeom>
        </p:spPr>
        <p:txBody>
          <a:bodyPr anchor="ctr">
            <a:noAutofit/>
          </a:bodyPr>
          <a:lstStyle/>
          <a:p>
            <a:pPr>
              <a:lnSpc>
                <a:spcPct val="100000"/>
              </a:lnSpc>
            </a:pPr>
            <a:fld id="{AEC88934-BC3C-4BB9-A1BD-935D5DD2F5D2}" type="datetime">
              <a:rPr lang="en-US" sz="1200" b="0" strike="noStrike" spc="-1">
                <a:solidFill>
                  <a:srgbClr val="8B8B8B"/>
                </a:solidFill>
                <a:latin typeface="Calibri"/>
              </a:rPr>
              <a:t>9/14/2022</a:t>
            </a:fld>
            <a:endParaRPr lang="en-US" sz="1200" b="0" strike="noStrike" spc="-1">
              <a:latin typeface="Times New Roman"/>
            </a:endParaRPr>
          </a:p>
        </p:txBody>
      </p:sp>
      <p:sp>
        <p:nvSpPr>
          <p:cNvPr id="3" name="PlaceHolder 4"/>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 name="PlaceHolder 5"/>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87AE1C9A-6C67-4B93-802F-849731B3EF50}"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23880" y="1122480"/>
            <a:ext cx="9143640" cy="2387160"/>
          </a:xfrm>
          <a:prstGeom prst="rect">
            <a:avLst/>
          </a:prstGeom>
        </p:spPr>
        <p:txBody>
          <a:bodyPr anchor="b">
            <a:noAutofit/>
          </a:bodyPr>
          <a:lstStyle/>
          <a:p>
            <a:pPr algn="ctr">
              <a:lnSpc>
                <a:spcPct val="90000"/>
              </a:lnSpc>
            </a:pPr>
            <a:r>
              <a:rPr lang="en-US" sz="6000" b="0" strike="noStrike" spc="-1">
                <a:solidFill>
                  <a:srgbClr val="000000"/>
                </a:solidFill>
                <a:latin typeface="Calibri Light"/>
              </a:rPr>
              <a:t>Click to edit Master title style</a:t>
            </a:r>
            <a:endParaRPr lang="en-US" sz="6000" b="0" strike="noStrike" spc="-1">
              <a:solidFill>
                <a:srgbClr val="000000"/>
              </a:solidFill>
              <a:latin typeface="Calibri"/>
            </a:endParaRPr>
          </a:p>
        </p:txBody>
      </p:sp>
      <p:sp>
        <p:nvSpPr>
          <p:cNvPr id="42" name="PlaceHolder 2"/>
          <p:cNvSpPr>
            <a:spLocks noGrp="1"/>
          </p:cNvSpPr>
          <p:nvPr>
            <p:ph type="dt"/>
          </p:nvPr>
        </p:nvSpPr>
        <p:spPr>
          <a:xfrm>
            <a:off x="838080" y="6356520"/>
            <a:ext cx="2742840" cy="364680"/>
          </a:xfrm>
          <a:prstGeom prst="rect">
            <a:avLst/>
          </a:prstGeom>
        </p:spPr>
        <p:txBody>
          <a:bodyPr anchor="ctr">
            <a:noAutofit/>
          </a:bodyPr>
          <a:lstStyle/>
          <a:p>
            <a:pPr>
              <a:lnSpc>
                <a:spcPct val="100000"/>
              </a:lnSpc>
            </a:pPr>
            <a:fld id="{FB10DBFA-7D27-45A6-93D7-ED2510C7CDE6}" type="datetime">
              <a:rPr lang="en-US" sz="1200" b="0" strike="noStrike" spc="-1">
                <a:solidFill>
                  <a:srgbClr val="8B8B8B"/>
                </a:solidFill>
                <a:latin typeface="Calibri"/>
              </a:rPr>
              <a:t>9/14/2022</a:t>
            </a:fld>
            <a:endParaRPr lang="en-US" sz="1200" b="0" strike="noStrike" spc="-1">
              <a:latin typeface="Times New Roman"/>
            </a:endParaRPr>
          </a:p>
        </p:txBody>
      </p:sp>
      <p:sp>
        <p:nvSpPr>
          <p:cNvPr id="43" name="PlaceHolder 3"/>
          <p:cNvSpPr>
            <a:spLocks noGrp="1"/>
          </p:cNvSpPr>
          <p:nvPr>
            <p:ph type="ftr"/>
          </p:nvPr>
        </p:nvSpPr>
        <p:spPr>
          <a:xfrm>
            <a:off x="4038480" y="6356520"/>
            <a:ext cx="4114440" cy="364680"/>
          </a:xfrm>
          <a:prstGeom prst="rect">
            <a:avLst/>
          </a:prstGeom>
        </p:spPr>
        <p:txBody>
          <a:bodyPr anchor="ctr">
            <a:noAutofit/>
          </a:bodyPr>
          <a:lstStyle/>
          <a:p>
            <a:endParaRPr lang="en-US" sz="2400" b="0" strike="noStrike" spc="-1">
              <a:latin typeface="Times New Roman"/>
            </a:endParaRPr>
          </a:p>
        </p:txBody>
      </p:sp>
      <p:sp>
        <p:nvSpPr>
          <p:cNvPr id="44" name="PlaceHolder 4"/>
          <p:cNvSpPr>
            <a:spLocks noGrp="1"/>
          </p:cNvSpPr>
          <p:nvPr>
            <p:ph type="sldNum"/>
          </p:nvPr>
        </p:nvSpPr>
        <p:spPr>
          <a:xfrm>
            <a:off x="8610480" y="6356520"/>
            <a:ext cx="2742840" cy="364680"/>
          </a:xfrm>
          <a:prstGeom prst="rect">
            <a:avLst/>
          </a:prstGeom>
        </p:spPr>
        <p:txBody>
          <a:bodyPr anchor="ctr">
            <a:noAutofit/>
          </a:bodyPr>
          <a:lstStyle/>
          <a:p>
            <a:pPr algn="r">
              <a:lnSpc>
                <a:spcPct val="100000"/>
              </a:lnSpc>
            </a:pPr>
            <a:fld id="{1B39A26D-1392-446D-A201-4E0C6B3CA2C4}" type="slidenum">
              <a:rPr lang="en-US" sz="1200" b="0" strike="noStrike" spc="-1">
                <a:solidFill>
                  <a:srgbClr val="8B8B8B"/>
                </a:solidFill>
                <a:latin typeface="Calibri"/>
              </a:rPr>
              <a:t>‹#›</a:t>
            </a:fld>
            <a:endParaRPr lang="en-US" sz="1200" b="0" strike="noStrike" spc="-1">
              <a:latin typeface="Times New Roman"/>
            </a:endParaRPr>
          </a:p>
        </p:txBody>
      </p:sp>
      <p:sp>
        <p:nvSpPr>
          <p:cNvPr id="45"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tIns="0" rIns="0" bIns="0" anchor="ctr">
            <a:noAutofit/>
          </a:bodyPr>
          <a:lstStyle/>
          <a:p>
            <a:pPr algn="ctr"/>
            <a:r>
              <a:rPr lang="en-US" sz="5320" b="0" strike="noStrike" spc="-1">
                <a:latin typeface="Arial"/>
              </a:rPr>
              <a:t>Click to edit the title text format</a:t>
            </a:r>
          </a:p>
        </p:txBody>
      </p:sp>
      <p:sp>
        <p:nvSpPr>
          <p:cNvPr id="83" name="PlaceHolder 2"/>
          <p:cNvSpPr>
            <a:spLocks noGrp="1"/>
          </p:cNvSpPr>
          <p:nvPr>
            <p:ph type="body"/>
          </p:nvPr>
        </p:nvSpPr>
        <p:spPr>
          <a:xfrm>
            <a:off x="609480" y="1604160"/>
            <a:ext cx="10972080" cy="3977280"/>
          </a:xfrm>
          <a:prstGeom prst="rect">
            <a:avLst/>
          </a:prstGeom>
        </p:spPr>
        <p:txBody>
          <a:bodyPr lIns="0" tIns="0" rIns="0" bIns="0">
            <a:normAutofit/>
          </a:bodyPr>
          <a:lstStyle/>
          <a:p>
            <a:pPr marL="432000" indent="-324000">
              <a:spcBef>
                <a:spcPts val="1712"/>
              </a:spcBef>
              <a:buClr>
                <a:srgbClr val="000000"/>
              </a:buClr>
              <a:buSzPct val="45000"/>
              <a:buFont typeface="Wingdings" charset="2"/>
              <a:buChar char=""/>
            </a:pPr>
            <a:r>
              <a:rPr lang="en-US" sz="3870" b="0" strike="noStrike" spc="-1">
                <a:latin typeface="Arial"/>
              </a:rPr>
              <a:t>Click to edit the outline text format</a:t>
            </a:r>
          </a:p>
          <a:p>
            <a:pPr marL="864000" lvl="1" indent="-324000">
              <a:spcBef>
                <a:spcPts val="1369"/>
              </a:spcBef>
              <a:buClr>
                <a:srgbClr val="000000"/>
              </a:buClr>
              <a:buSzPct val="75000"/>
              <a:buFont typeface="Symbol" charset="2"/>
              <a:buChar char=""/>
            </a:pPr>
            <a:r>
              <a:rPr lang="en-US" sz="3380" b="0" strike="noStrike" spc="-1">
                <a:latin typeface="Arial"/>
              </a:rPr>
              <a:t>Second Outline Level</a:t>
            </a:r>
          </a:p>
          <a:p>
            <a:pPr marL="1296000" lvl="2" indent="-288000">
              <a:spcBef>
                <a:spcPts val="1026"/>
              </a:spcBef>
              <a:buClr>
                <a:srgbClr val="000000"/>
              </a:buClr>
              <a:buSzPct val="45000"/>
              <a:buFont typeface="Wingdings" charset="2"/>
              <a:buChar char=""/>
            </a:pPr>
            <a:r>
              <a:rPr lang="en-US" sz="2900" b="0" strike="noStrike" spc="-1">
                <a:latin typeface="Arial"/>
              </a:rPr>
              <a:t>Third Outline Level</a:t>
            </a:r>
          </a:p>
          <a:p>
            <a:pPr marL="1728000" lvl="3" indent="-216000">
              <a:spcBef>
                <a:spcPts val="683"/>
              </a:spcBef>
              <a:buClr>
                <a:srgbClr val="000000"/>
              </a:buClr>
              <a:buSzPct val="75000"/>
              <a:buFont typeface="Symbol" charset="2"/>
              <a:buChar char=""/>
            </a:pPr>
            <a:r>
              <a:rPr lang="en-US" sz="2420" b="0" strike="noStrike" spc="-1">
                <a:latin typeface="Arial"/>
              </a:rPr>
              <a:t>Fourth Outline Level</a:t>
            </a:r>
          </a:p>
          <a:p>
            <a:pPr marL="2160000" lvl="4" indent="-216000">
              <a:spcBef>
                <a:spcPts val="340"/>
              </a:spcBef>
              <a:buClr>
                <a:srgbClr val="000000"/>
              </a:buClr>
              <a:buSzPct val="45000"/>
              <a:buFont typeface="Wingdings" charset="2"/>
              <a:buChar char=""/>
            </a:pPr>
            <a:r>
              <a:rPr lang="en-US" sz="2420" b="0" strike="noStrike" spc="-1">
                <a:latin typeface="Arial"/>
              </a:rPr>
              <a:t>Fifth Outline Level</a:t>
            </a:r>
          </a:p>
          <a:p>
            <a:pPr marL="2592000" lvl="5" indent="-216000">
              <a:spcBef>
                <a:spcPts val="340"/>
              </a:spcBef>
              <a:buClr>
                <a:srgbClr val="000000"/>
              </a:buClr>
              <a:buSzPct val="45000"/>
              <a:buFont typeface="Wingdings" charset="2"/>
              <a:buChar char=""/>
            </a:pPr>
            <a:r>
              <a:rPr lang="en-US" sz="2420" b="0" strike="noStrike" spc="-1">
                <a:latin typeface="Arial"/>
              </a:rPr>
              <a:t>Sixth Outline Level</a:t>
            </a:r>
          </a:p>
          <a:p>
            <a:pPr marL="3024000" lvl="6" indent="-216000">
              <a:spcBef>
                <a:spcPts val="340"/>
              </a:spcBef>
              <a:buClr>
                <a:srgbClr val="000000"/>
              </a:buClr>
              <a:buSzPct val="45000"/>
              <a:buFont typeface="Wingdings" charset="2"/>
              <a:buChar char=""/>
            </a:pPr>
            <a:r>
              <a:rPr lang="en-US" sz="242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2800" b="0" strike="noStrike" spc="-1">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lang="en-US"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gn="just">
              <a:lnSpc>
                <a:spcPct val="100000"/>
              </a:lnSpc>
            </a:pPr>
            <a:r>
              <a:rPr lang="en-GB" sz="4800" b="0" strike="noStrike" spc="-1">
                <a:solidFill>
                  <a:srgbClr val="FF0000"/>
                </a:solidFill>
                <a:latin typeface="NotesEsa"/>
                <a:ea typeface="DejaVu Sans"/>
              </a:rPr>
              <a:t>Issue time of the data: </a:t>
            </a:r>
            <a:endParaRPr lang="en-US" sz="4800" b="0" strike="noStrike" spc="-1">
              <a:latin typeface="Arial"/>
            </a:endParaRPr>
          </a:p>
          <a:p>
            <a:pPr algn="just">
              <a:lnSpc>
                <a:spcPct val="100000"/>
              </a:lnSpc>
            </a:pPr>
            <a:r>
              <a:rPr lang="en-GB" sz="4800" b="0" strike="noStrike" spc="-1">
                <a:solidFill>
                  <a:srgbClr val="FF0000"/>
                </a:solidFill>
                <a:latin typeface="NotesEsa"/>
                <a:ea typeface="DejaVu Sans"/>
              </a:rPr>
              <a:t>	YYYY – M1 – D3   UTC</a:t>
            </a:r>
            <a:endParaRPr lang="en-US" sz="4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TextShape 1"/>
          <p:cNvSpPr txBox="1"/>
          <p:nvPr/>
        </p:nvSpPr>
        <p:spPr>
          <a:xfrm>
            <a:off x="1273680" y="173520"/>
            <a:ext cx="9411480" cy="1325160"/>
          </a:xfrm>
          <a:prstGeom prst="rect">
            <a:avLst/>
          </a:prstGeom>
          <a:noFill/>
          <a:ln>
            <a:noFill/>
          </a:ln>
        </p:spPr>
        <p:txBody>
          <a:bodyPr anchor="ctr">
            <a:noAutofit/>
          </a:bodyPr>
          <a:lstStyle/>
          <a:p>
            <a:pPr algn="ctr">
              <a:lnSpc>
                <a:spcPct val="90000"/>
              </a:lnSpc>
            </a:pPr>
            <a:r>
              <a:rPr lang="fr-BE" sz="5400" b="1" strike="noStrike" spc="-1">
                <a:solidFill>
                  <a:srgbClr val="000000"/>
                </a:solidFill>
                <a:latin typeface="Calibri Light"/>
              </a:rPr>
              <a:t>R-ESC DATA: INTRODUCTION</a:t>
            </a:r>
            <a:endParaRPr lang="en-US" sz="5400" b="0" strike="noStrike" spc="-1">
              <a:solidFill>
                <a:srgbClr val="000000"/>
              </a:solidFill>
              <a:latin typeface="Calibri"/>
            </a:endParaRPr>
          </a:p>
        </p:txBody>
      </p:sp>
      <p:sp>
        <p:nvSpPr>
          <p:cNvPr id="123" name="TextShape 2"/>
          <p:cNvSpPr txBox="1"/>
          <p:nvPr/>
        </p:nvSpPr>
        <p:spPr>
          <a:xfrm>
            <a:off x="838080" y="1825560"/>
            <a:ext cx="10515240" cy="4350960"/>
          </a:xfrm>
          <a:prstGeom prst="rect">
            <a:avLst/>
          </a:prstGeom>
          <a:noFill/>
          <a:ln>
            <a:noFill/>
          </a:ln>
        </p:spPr>
        <p:txBody>
          <a:bodyPr>
            <a:normAutofit fontScale="82500" lnSpcReduction="20000"/>
          </a:bodyPr>
          <a:lstStyle/>
          <a:p>
            <a:pPr>
              <a:lnSpc>
                <a:spcPct val="90000"/>
              </a:lnSpc>
              <a:spcBef>
                <a:spcPts val="1001"/>
              </a:spcBef>
              <a:tabLst>
                <a:tab pos="0" algn="l"/>
              </a:tabLst>
            </a:pPr>
            <a:r>
              <a:rPr lang="en-US" sz="4500" b="0" strike="noStrike" spc="-1" dirty="0">
                <a:solidFill>
                  <a:srgbClr val="000000"/>
                </a:solidFill>
                <a:latin typeface="Calibri"/>
              </a:rPr>
              <a:t>The main format for every SWE event day is:</a:t>
            </a:r>
            <a:r>
              <a:rPr dirty="0"/>
              <a:t/>
            </a:r>
            <a:br>
              <a:rPr dirty="0"/>
            </a:br>
            <a:r>
              <a:rPr dirty="0"/>
              <a:t/>
            </a:r>
            <a:br>
              <a:rPr dirty="0"/>
            </a:br>
            <a:r>
              <a:rPr lang="en-US" sz="2800" b="0" strike="noStrike" spc="-1" dirty="0">
                <a:solidFill>
                  <a:srgbClr val="000000"/>
                </a:solidFill>
                <a:latin typeface="Calibri"/>
              </a:rPr>
              <a:t>    </a:t>
            </a:r>
            <a:r>
              <a:rPr lang="en-US" sz="3200" b="1" strike="noStrike" spc="-1" dirty="0">
                <a:solidFill>
                  <a:srgbClr val="000000"/>
                </a:solidFill>
                <a:latin typeface="Calibri"/>
              </a:rPr>
              <a:t>07:00 UTC </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previous day updates after 16:00 UTC if relevant)</a:t>
            </a:r>
            <a:r>
              <a:rPr dirty="0"/>
              <a:t/>
            </a:r>
            <a:br>
              <a:rPr dirty="0"/>
            </a:br>
            <a:r>
              <a:rPr dirty="0"/>
              <a:t/>
            </a:r>
            <a:br>
              <a:rPr dirty="0"/>
            </a:br>
            <a:r>
              <a:rPr lang="en-US" sz="3200" b="1" strike="noStrike" spc="-1" dirty="0">
                <a:solidFill>
                  <a:srgbClr val="000000"/>
                </a:solidFill>
                <a:latin typeface="Calibri"/>
              </a:rPr>
              <a:t>12:00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update(only if a significant event is reported) + SREM update for the previous day (available at around 12:00 UTC)</a:t>
            </a:r>
            <a:r>
              <a:rPr dirty="0"/>
              <a:t/>
            </a:r>
            <a:br>
              <a:rPr dirty="0"/>
            </a:br>
            <a:r>
              <a:rPr dirty="0"/>
              <a:t/>
            </a:r>
            <a:br>
              <a:rPr dirty="0"/>
            </a:br>
            <a:r>
              <a:rPr lang="en-US" sz="3200" b="1" strike="noStrike" spc="-1" dirty="0">
                <a:solidFill>
                  <a:srgbClr val="000000"/>
                </a:solidFill>
                <a:latin typeface="Calibri"/>
              </a:rPr>
              <a:t>16:00 UTC</a:t>
            </a:r>
            <a:endParaRPr lang="en-US" sz="3200" b="0" strike="noStrike" spc="-1" dirty="0">
              <a:solidFill>
                <a:srgbClr val="000000"/>
              </a:solidFill>
              <a:latin typeface="Calibri"/>
            </a:endParaRPr>
          </a:p>
          <a:p>
            <a:pPr marL="228600" indent="-228240">
              <a:lnSpc>
                <a:spcPct val="90000"/>
              </a:lnSpc>
              <a:spcBef>
                <a:spcPts val="1001"/>
              </a:spcBef>
              <a:buClr>
                <a:srgbClr val="000000"/>
              </a:buClr>
              <a:buFont typeface="Arial"/>
              <a:buChar char="•"/>
              <a:tabLst>
                <a:tab pos="0" algn="l"/>
              </a:tabLst>
            </a:pPr>
            <a:r>
              <a:rPr lang="en-US" sz="2800" b="0" strike="noStrike" spc="-1" dirty="0" smtClean="0">
                <a:solidFill>
                  <a:srgbClr val="000000"/>
                </a:solidFill>
                <a:latin typeface="Calibri"/>
              </a:rPr>
              <a:t>R.134 COMESEP </a:t>
            </a:r>
            <a:r>
              <a:rPr lang="en-US" sz="2800" b="0" strike="noStrike" spc="-1" dirty="0">
                <a:solidFill>
                  <a:srgbClr val="000000"/>
                </a:solidFill>
                <a:latin typeface="Calibri"/>
              </a:rPr>
              <a:t>update (only if a significant event is reported) + SPM forecast for the next day (available at around 14:30 UTC) + EPT flux for previous week minus last two </a:t>
            </a:r>
            <a:r>
              <a:rPr lang="en-US" sz="2800" b="0" strike="noStrike" spc="-1">
                <a:solidFill>
                  <a:srgbClr val="000000"/>
                </a:solidFill>
                <a:latin typeface="Calibri"/>
              </a:rPr>
              <a:t>days</a:t>
            </a:r>
            <a:r>
              <a:rPr lang="en-US" sz="2800" b="0" strike="noStrike" spc="-1" smtClean="0">
                <a:solidFill>
                  <a:srgbClr val="000000"/>
                </a:solidFill>
                <a:latin typeface="Calibri"/>
              </a:rPr>
              <a:t>.</a:t>
            </a:r>
            <a:endParaRPr lang="en-US" sz="2800" b="0" strike="noStrike" spc="-1" dirty="0">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lstStyle/>
          <a:p>
            <a:pPr>
              <a:lnSpc>
                <a:spcPct val="90000"/>
              </a:lnSpc>
            </a:pPr>
            <a:r>
              <a:rPr lang="fr-BE" sz="4400" b="0" strike="noStrike" spc="-1">
                <a:solidFill>
                  <a:srgbClr val="000000"/>
                </a:solidFill>
                <a:latin typeface="Calibri Light"/>
              </a:rPr>
              <a:t>DAY 3.1</a:t>
            </a:r>
            <a:endParaRPr lang="en-US" sz="4400" b="0" strike="noStrike" spc="-1">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lstStyle/>
          <a:p>
            <a:pPr marL="228600" indent="-228240">
              <a:lnSpc>
                <a:spcPct val="90000"/>
              </a:lnSpc>
              <a:spcBef>
                <a:spcPts val="1001"/>
              </a:spcBef>
              <a:buClr>
                <a:srgbClr val="000000"/>
              </a:buClr>
              <a:buFont typeface="Arial"/>
              <a:buChar char="•"/>
            </a:pPr>
            <a:r>
              <a:rPr lang="fr-BE" sz="2800" b="0" strike="noStrike" spc="-1">
                <a:solidFill>
                  <a:srgbClr val="000000"/>
                </a:solidFill>
                <a:latin typeface="Calibri"/>
              </a:rPr>
              <a:t>FRIDAY, 08 SEPTEMBER 2017   07:00 UT</a:t>
            </a:r>
            <a:endParaRPr lang="en-US" sz="2800" b="0" strike="noStrike" spc="-1">
              <a:solidFill>
                <a:srgbClr val="000000"/>
              </a:solidFill>
              <a:latin typeface="Calibri"/>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CustomShape 1"/>
          <p:cNvSpPr/>
          <p:nvPr/>
        </p:nvSpPr>
        <p:spPr>
          <a:xfrm>
            <a:off x="550440" y="363960"/>
            <a:ext cx="10794600" cy="398655"/>
          </a:xfrm>
          <a:prstGeom prst="rect">
            <a:avLst/>
          </a:prstGeom>
          <a:solidFill>
            <a:schemeClr val="bg1">
              <a:lumMod val="85000"/>
            </a:schemeClr>
          </a:solid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pPr>
            <a:r>
              <a:rPr lang="fr-BE" sz="2000" b="1" strike="noStrike" spc="-1" dirty="0">
                <a:solidFill>
                  <a:srgbClr val="000000"/>
                </a:solidFill>
                <a:latin typeface="Agency FB"/>
              </a:rPr>
              <a:t>08/09/2017     07:00 UT								</a:t>
            </a:r>
            <a:r>
              <a:rPr lang="fr-BE" sz="2000" b="1" strike="noStrike" spc="-1" dirty="0" smtClean="0">
                <a:solidFill>
                  <a:srgbClr val="000000"/>
                </a:solidFill>
                <a:latin typeface="Agency FB"/>
              </a:rPr>
              <a:t>  R.134 COMESEP</a:t>
            </a:r>
            <a:endParaRPr lang="en-US" sz="2000" b="1" strike="noStrike" spc="-1" dirty="0">
              <a:latin typeface="Arial"/>
            </a:endParaRPr>
          </a:p>
        </p:txBody>
      </p:sp>
      <p:sp>
        <p:nvSpPr>
          <p:cNvPr id="127" name="CustomShape 2"/>
          <p:cNvSpPr/>
          <p:nvPr/>
        </p:nvSpPr>
        <p:spPr>
          <a:xfrm>
            <a:off x="5708160" y="1014840"/>
            <a:ext cx="5714876" cy="3645698"/>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00:49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M3.9 magnitude</a:t>
            </a:r>
            <a:r>
              <a:rPr lang="en-US" sz="1100" b="0" strike="noStrike" spc="-1" dirty="0">
                <a:solidFill>
                  <a:srgbClr val="000000"/>
                </a:solidFill>
                <a:latin typeface="Calibri"/>
              </a:rPr>
              <a:t> was detected with peak </a:t>
            </a:r>
            <a:r>
              <a:rPr lang="en-US" sz="1100" b="0" strike="noStrike" spc="-1">
                <a:solidFill>
                  <a:srgbClr val="000000"/>
                </a:solidFill>
                <a:latin typeface="Calibri"/>
              </a:rPr>
              <a:t>time </a:t>
            </a:r>
            <a:r>
              <a:rPr lang="en-US" sz="1100" b="1" strike="noStrike" spc="-1" smtClean="0">
                <a:solidFill>
                  <a:srgbClr val="000000"/>
                </a:solidFill>
                <a:latin typeface="Calibri"/>
              </a:rPr>
              <a:t>2017-09-07T23:59:00Z.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00:50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M3.9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2017-09-07 23:59UT</a:t>
            </a:r>
            <a:endParaRPr lang="en-US" sz="1100" b="1" strike="noStrike" spc="-1" dirty="0">
              <a:latin typeface="Arial"/>
            </a:endParaRPr>
          </a:p>
          <a:p>
            <a:pPr>
              <a:lnSpc>
                <a:spcPct val="100000"/>
              </a:lnSpc>
            </a:pPr>
            <a:r>
              <a:rPr lang="en-US" sz="1100" b="0" strike="noStrike" spc="-1" dirty="0">
                <a:solidFill>
                  <a:srgbClr val="000000"/>
                </a:solidFill>
                <a:latin typeface="Calibri"/>
              </a:rPr>
              <a:t> </a:t>
            </a:r>
            <a:r>
              <a:rPr lang="en-US" sz="1100" b="1" strike="noStrike" spc="-1" dirty="0">
                <a:solidFill>
                  <a:srgbClr val="000000"/>
                </a:solidFill>
                <a:latin typeface="Calibri"/>
              </a:rPr>
              <a:t>(protons &gt; 10 MeV: MINOR, UNLIKELY; protons &gt; 60 MeV: MINOR, UNLIKELY</a:t>
            </a:r>
            <a:r>
              <a:rPr lang="en-US" sz="1100" b="0" strike="noStrike" spc="-1" dirty="0">
                <a:solidFill>
                  <a:srgbClr val="000000"/>
                </a:solidFill>
                <a:latin typeface="Calibri"/>
              </a:rPr>
              <a:t>).</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02:59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M1.2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2017-09-08T02:24:00Z.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03:04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M1.2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2017-09-08 02:24UT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UNLIKELY; protons &gt; 60 MeV: NONE, UNLIKELY</a:t>
            </a:r>
            <a:r>
              <a:rPr lang="en-US" sz="1100" b="0" strike="noStrike" spc="-1" dirty="0">
                <a:solidFill>
                  <a:srgbClr val="000000"/>
                </a:solidFill>
                <a:latin typeface="Calibri"/>
              </a:rPr>
              <a:t>).</a:t>
            </a:r>
            <a:endParaRPr lang="en-US" sz="1100" b="0"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04:19 UT (FLAREMAIL)</a:t>
            </a:r>
            <a:endParaRPr lang="en-US" sz="1200" b="0" strike="noStrike" spc="-1" dirty="0">
              <a:latin typeface="Arial"/>
            </a:endParaRPr>
          </a:p>
          <a:p>
            <a:pPr>
              <a:lnSpc>
                <a:spcPct val="100000"/>
              </a:lnSpc>
            </a:pPr>
            <a:r>
              <a:rPr lang="en-US" sz="1100" b="0" strike="noStrike" spc="-1" dirty="0">
                <a:solidFill>
                  <a:srgbClr val="000000"/>
                </a:solidFill>
                <a:latin typeface="Calibri"/>
              </a:rPr>
              <a:t>A GOES X-ray solar flare of </a:t>
            </a:r>
            <a:r>
              <a:rPr lang="en-US" sz="1100" b="1" strike="noStrike" spc="-1" dirty="0">
                <a:solidFill>
                  <a:srgbClr val="000000"/>
                </a:solidFill>
                <a:latin typeface="Calibri"/>
              </a:rPr>
              <a:t>M1.2 magnitude </a:t>
            </a:r>
            <a:r>
              <a:rPr lang="en-US" sz="1100" b="0" strike="noStrike" spc="-1" dirty="0">
                <a:solidFill>
                  <a:srgbClr val="000000"/>
                </a:solidFill>
                <a:latin typeface="Calibri"/>
              </a:rPr>
              <a:t>was detected with peak time </a:t>
            </a:r>
            <a:r>
              <a:rPr lang="en-US" sz="1100" b="1" strike="noStrike" spc="-1" dirty="0" smtClean="0">
                <a:solidFill>
                  <a:srgbClr val="000000"/>
                </a:solidFill>
                <a:latin typeface="Calibri"/>
              </a:rPr>
              <a:t>2017-09-08T03:43:00Z.</a:t>
            </a:r>
            <a:endParaRPr lang="en-US" sz="1100" b="1" strike="noStrike" spc="-1" dirty="0">
              <a:latin typeface="Arial"/>
            </a:endParaRPr>
          </a:p>
          <a:p>
            <a:pPr>
              <a:lnSpc>
                <a:spcPct val="100000"/>
              </a:lnSpc>
            </a:pPr>
            <a:endParaRPr lang="en-US" sz="1200" b="0" strike="noStrike" spc="-1" dirty="0">
              <a:latin typeface="Arial"/>
            </a:endParaRPr>
          </a:p>
          <a:p>
            <a:pPr>
              <a:lnSpc>
                <a:spcPct val="100000"/>
              </a:lnSpc>
            </a:pPr>
            <a:r>
              <a:rPr lang="en-US" sz="1200" b="1" strike="noStrike" spc="-1" dirty="0" smtClean="0">
                <a:solidFill>
                  <a:srgbClr val="000000"/>
                </a:solidFill>
                <a:latin typeface="Calibri"/>
              </a:rPr>
              <a:t>R.134 COMESEP </a:t>
            </a:r>
            <a:r>
              <a:rPr lang="en-US" sz="1200" b="1" strike="noStrike" spc="-1" dirty="0">
                <a:solidFill>
                  <a:srgbClr val="000000"/>
                </a:solidFill>
                <a:latin typeface="Calibri"/>
              </a:rPr>
              <a:t>Forecasts at 04:21 UT (SEPFORECAST)</a:t>
            </a:r>
            <a:endParaRPr lang="en-US" sz="1200" b="0" strike="noStrike" spc="-1" dirty="0">
              <a:latin typeface="Arial"/>
            </a:endParaRPr>
          </a:p>
          <a:p>
            <a:pPr>
              <a:lnSpc>
                <a:spcPct val="100000"/>
              </a:lnSpc>
            </a:pPr>
            <a:r>
              <a:rPr lang="en-US" sz="1100" b="0" strike="noStrike" spc="-1" dirty="0">
                <a:solidFill>
                  <a:srgbClr val="000000"/>
                </a:solidFill>
                <a:latin typeface="Calibri"/>
              </a:rPr>
              <a:t>Forecast for a SEP radiation storm following a </a:t>
            </a:r>
            <a:r>
              <a:rPr lang="en-US" sz="1100" b="1" strike="noStrike" spc="-1" dirty="0">
                <a:solidFill>
                  <a:srgbClr val="000000"/>
                </a:solidFill>
                <a:latin typeface="Calibri"/>
              </a:rPr>
              <a:t>M1.2 flare </a:t>
            </a:r>
            <a:r>
              <a:rPr lang="en-US" sz="1100" b="0" strike="noStrike" spc="-1" dirty="0">
                <a:solidFill>
                  <a:srgbClr val="000000"/>
                </a:solidFill>
                <a:latin typeface="Calibri"/>
              </a:rPr>
              <a:t>with peak at </a:t>
            </a:r>
            <a:r>
              <a:rPr lang="en-US" sz="1100" b="1" strike="noStrike" spc="-1" dirty="0">
                <a:solidFill>
                  <a:srgbClr val="000000"/>
                </a:solidFill>
                <a:latin typeface="Calibri"/>
              </a:rPr>
              <a:t>2017-09-08 03:43UT </a:t>
            </a:r>
            <a:endParaRPr lang="en-US" sz="1100" b="1" strike="noStrike" spc="-1" dirty="0">
              <a:latin typeface="Arial"/>
            </a:endParaRPr>
          </a:p>
          <a:p>
            <a:pPr>
              <a:lnSpc>
                <a:spcPct val="100000"/>
              </a:lnSpc>
            </a:pPr>
            <a:r>
              <a:rPr lang="en-US" sz="1100" b="0" strike="noStrike" spc="-1" dirty="0">
                <a:solidFill>
                  <a:srgbClr val="000000"/>
                </a:solidFill>
                <a:latin typeface="Calibri"/>
              </a:rPr>
              <a:t>(</a:t>
            </a:r>
            <a:r>
              <a:rPr lang="en-US" sz="1100" b="1" strike="noStrike" spc="-1" dirty="0">
                <a:solidFill>
                  <a:srgbClr val="000000"/>
                </a:solidFill>
                <a:latin typeface="Calibri"/>
              </a:rPr>
              <a:t>protons &gt; 10 MeV: MINOR, UNLIKELY; protons &gt; 60 MeV: NONE, UNLIKELY</a:t>
            </a:r>
            <a:r>
              <a:rPr lang="en-US" sz="1100" b="0" strike="noStrike" spc="-1" dirty="0">
                <a:solidFill>
                  <a:srgbClr val="000000"/>
                </a:solidFill>
                <a:latin typeface="Calibri"/>
              </a:rPr>
              <a:t>).</a:t>
            </a:r>
            <a:endParaRPr lang="en-US" sz="1100" b="0" strike="noStrike" spc="-1" dirty="0">
              <a:latin typeface="Arial"/>
            </a:endParaRPr>
          </a:p>
        </p:txBody>
      </p:sp>
      <p:pic>
        <p:nvPicPr>
          <p:cNvPr id="128" name="Picture 1"/>
          <p:cNvPicPr/>
          <p:nvPr/>
        </p:nvPicPr>
        <p:blipFill>
          <a:blip r:embed="rId2"/>
          <a:stretch/>
        </p:blipFill>
        <p:spPr>
          <a:xfrm>
            <a:off x="550440" y="927720"/>
            <a:ext cx="5127120" cy="5620680"/>
          </a:xfrm>
          <a:prstGeom prst="rect">
            <a:avLst/>
          </a:prstGeom>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xmlns:p15="http://schemas.microsoft.com/office/powerpoint/2012/main">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419</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5</vt:i4>
      </vt:variant>
    </vt:vector>
  </HeadingPairs>
  <TitlesOfParts>
    <vt:vector size="17" baseType="lpstr">
      <vt:lpstr>Agency FB</vt:lpstr>
      <vt:lpstr>Arial</vt:lpstr>
      <vt:lpstr>Calibri</vt:lpstr>
      <vt:lpstr>Calibri Light</vt:lpstr>
      <vt:lpstr>DejaVu Sans</vt:lpstr>
      <vt:lpstr>NotesEsa</vt:lpstr>
      <vt:lpstr>Symbol</vt:lpstr>
      <vt:lpstr>Times New Roman</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R-ESC DATA: INTRODUCTION</dc:title>
  <dc:subject/>
  <dc:creator>Dhiren Kindarkhedia</dc:creator>
  <dc:description/>
  <cp:lastModifiedBy>Dhiren Kindarkhedia</cp:lastModifiedBy>
  <cp:revision>4</cp:revision>
  <dcterms:created xsi:type="dcterms:W3CDTF">2022-06-16T10:16:10Z</dcterms:created>
  <dcterms:modified xsi:type="dcterms:W3CDTF">2022-09-14T16:55:43Z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ies>
</file>