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3" r:id="rId10"/>
    <p:sldId id="262" r:id="rId11"/>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iren Kindarkhedia" initials="DK" lastIdx="1" clrIdx="0">
    <p:extLst>
      <p:ext uri="{19B8F6BF-5375-455C-9EA6-DF929625EA0E}">
        <p15:presenceInfo xmlns:p15="http://schemas.microsoft.com/office/powerpoint/2012/main" userId="Dhiren Kindarkhed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65" d="100"/>
          <a:sy n="65" d="100"/>
        </p:scale>
        <p:origin x="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B5124-C0A8-45CC-965C-C29A1189960D}"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4257124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B5124-C0A8-45CC-965C-C29A1189960D}"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3036939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AB5124-C0A8-45CC-965C-C29A1189960D}"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400340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B5124-C0A8-45CC-965C-C29A1189960D}"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1983148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B5124-C0A8-45CC-965C-C29A1189960D}"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3158569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B5124-C0A8-45CC-965C-C29A1189960D}"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382169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B5124-C0A8-45CC-965C-C29A1189960D}"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204190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AB5124-C0A8-45CC-965C-C29A1189960D}"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3038934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AB5124-C0A8-45CC-965C-C29A1189960D}"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3763595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B5124-C0A8-45CC-965C-C29A1189960D}"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972083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B5124-C0A8-45CC-965C-C29A1189960D}"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2ABC1-19D0-4270-B8D7-ECD061421E99}" type="slidenum">
              <a:rPr lang="en-US" smtClean="0"/>
              <a:t>‹#›</a:t>
            </a:fld>
            <a:endParaRPr lang="en-US"/>
          </a:p>
        </p:txBody>
      </p:sp>
    </p:spTree>
    <p:extLst>
      <p:ext uri="{BB962C8B-B14F-4D97-AF65-F5344CB8AC3E}">
        <p14:creationId xmlns:p14="http://schemas.microsoft.com/office/powerpoint/2010/main" val="178735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C4193CA7-6B97-411D-BBBA-057677493EDA}" type="datetime">
              <a:rPr lang="en-US" sz="1200" b="0" strike="noStrike" spc="-1">
                <a:solidFill>
                  <a:srgbClr val="8B8B8B"/>
                </a:solidFill>
                <a:latin typeface="Calibri"/>
              </a:rPr>
              <a:t>9/14/2022</a:t>
            </a:fld>
            <a:endParaRPr lang="en-US" sz="1200" b="0" strike="noStrike" spc="-1">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26B5A07-D937-40B3-A1E5-1CAFB655B3DD}"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42"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6A7290C6-88FF-4A0E-BEAC-93B640015521}" type="datetime">
              <a:rPr lang="en-US" sz="1200" b="0" strike="noStrike" spc="-1">
                <a:solidFill>
                  <a:srgbClr val="8B8B8B"/>
                </a:solidFill>
                <a:latin typeface="Calibri"/>
              </a:rPr>
              <a:t>9/14/2022</a:t>
            </a:fld>
            <a:endParaRPr lang="en-US" sz="1200" b="0" strike="noStrike" spc="-1">
              <a:latin typeface="Times New Roman"/>
            </a:endParaRPr>
          </a:p>
        </p:txBody>
      </p:sp>
      <p:sp>
        <p:nvSpPr>
          <p:cNvPr id="43"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4"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98B4690-1EB7-4AFE-A65D-DCFD3C7E66D6}" type="slidenum">
              <a:rPr lang="en-US" sz="1200" b="0" strike="noStrike" spc="-1">
                <a:solidFill>
                  <a:srgbClr val="8B8B8B"/>
                </a:solidFill>
                <a:latin typeface="Calibri"/>
              </a:rPr>
              <a:t>‹#›</a:t>
            </a:fld>
            <a:endParaRPr lang="en-US" sz="1200" b="0" strike="noStrike" spc="-1">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tIns="0" rIns="0" bIns="0" anchor="ctr">
            <a:noAutofit/>
          </a:bodyPr>
          <a:lstStyle/>
          <a:p>
            <a:pPr algn="ctr"/>
            <a:r>
              <a:rPr lang="en-US" sz="5320" b="0" strike="noStrike" spc="-1">
                <a:latin typeface="Arial"/>
              </a:rPr>
              <a:t>Click to edit the title text format</a:t>
            </a:r>
          </a:p>
        </p:txBody>
      </p:sp>
      <p:sp>
        <p:nvSpPr>
          <p:cNvPr id="83" name="PlaceHolder 2"/>
          <p:cNvSpPr>
            <a:spLocks noGrp="1"/>
          </p:cNvSpPr>
          <p:nvPr>
            <p:ph type="body"/>
          </p:nvPr>
        </p:nvSpPr>
        <p:spPr>
          <a:xfrm>
            <a:off x="609480" y="1604160"/>
            <a:ext cx="10972080" cy="3977280"/>
          </a:xfrm>
          <a:prstGeom prst="rect">
            <a:avLst/>
          </a:prstGeom>
        </p:spPr>
        <p:txBody>
          <a:bodyPr lIns="0" tIns="0" rIns="0" bIns="0">
            <a:normAutofit/>
          </a:bodyPr>
          <a:lstStyle/>
          <a:p>
            <a:pPr marL="432000" indent="-324000">
              <a:spcBef>
                <a:spcPts val="1712"/>
              </a:spcBef>
              <a:buClr>
                <a:srgbClr val="000000"/>
              </a:buClr>
              <a:buSzPct val="45000"/>
              <a:buFont typeface="Wingdings" charset="2"/>
              <a:buChar char=""/>
            </a:pPr>
            <a:r>
              <a:rPr lang="en-US" sz="3870" b="0" strike="noStrike" spc="-1">
                <a:latin typeface="Arial"/>
              </a:rPr>
              <a:t>Click to edit the outline text format</a:t>
            </a:r>
          </a:p>
          <a:p>
            <a:pPr marL="864000" lvl="1" indent="-324000">
              <a:spcBef>
                <a:spcPts val="1369"/>
              </a:spcBef>
              <a:buClr>
                <a:srgbClr val="000000"/>
              </a:buClr>
              <a:buSzPct val="75000"/>
              <a:buFont typeface="Symbol" charset="2"/>
              <a:buChar char=""/>
            </a:pPr>
            <a:r>
              <a:rPr lang="en-US" sz="3380" b="0" strike="noStrike" spc="-1">
                <a:latin typeface="Arial"/>
              </a:rPr>
              <a:t>Second Outline Level</a:t>
            </a:r>
          </a:p>
          <a:p>
            <a:pPr marL="1296000" lvl="2" indent="-288000">
              <a:spcBef>
                <a:spcPts val="1026"/>
              </a:spcBef>
              <a:buClr>
                <a:srgbClr val="000000"/>
              </a:buClr>
              <a:buSzPct val="45000"/>
              <a:buFont typeface="Wingdings" charset="2"/>
              <a:buChar char=""/>
            </a:pPr>
            <a:r>
              <a:rPr lang="en-US" sz="2900" b="0" strike="noStrike" spc="-1">
                <a:latin typeface="Arial"/>
              </a:rPr>
              <a:t>Third Outline Level</a:t>
            </a:r>
          </a:p>
          <a:p>
            <a:pPr marL="1728000" lvl="3" indent="-216000">
              <a:spcBef>
                <a:spcPts val="683"/>
              </a:spcBef>
              <a:buClr>
                <a:srgbClr val="000000"/>
              </a:buClr>
              <a:buSzPct val="75000"/>
              <a:buFont typeface="Symbol" charset="2"/>
              <a:buChar char=""/>
            </a:pPr>
            <a:r>
              <a:rPr lang="en-US" sz="2420" b="0" strike="noStrike" spc="-1">
                <a:latin typeface="Arial"/>
              </a:rPr>
              <a:t>Fourth Outline Level</a:t>
            </a:r>
          </a:p>
          <a:p>
            <a:pPr marL="2160000" lvl="4" indent="-216000">
              <a:spcBef>
                <a:spcPts val="340"/>
              </a:spcBef>
              <a:buClr>
                <a:srgbClr val="000000"/>
              </a:buClr>
              <a:buSzPct val="45000"/>
              <a:buFont typeface="Wingdings" charset="2"/>
              <a:buChar char=""/>
            </a:pPr>
            <a:r>
              <a:rPr lang="en-US" sz="2420" b="0" strike="noStrike" spc="-1">
                <a:latin typeface="Arial"/>
              </a:rPr>
              <a:t>Fifth Outline Level</a:t>
            </a:r>
          </a:p>
          <a:p>
            <a:pPr marL="2592000" lvl="5" indent="-216000">
              <a:spcBef>
                <a:spcPts val="340"/>
              </a:spcBef>
              <a:buClr>
                <a:srgbClr val="000000"/>
              </a:buClr>
              <a:buSzPct val="45000"/>
              <a:buFont typeface="Wingdings" charset="2"/>
              <a:buChar char=""/>
            </a:pPr>
            <a:r>
              <a:rPr lang="en-US" sz="2420" b="0" strike="noStrike" spc="-1">
                <a:latin typeface="Arial"/>
              </a:rPr>
              <a:t>Sixth Outline Level</a:t>
            </a:r>
          </a:p>
          <a:p>
            <a:pPr marL="3024000" lvl="6" indent="-216000">
              <a:spcBef>
                <a:spcPts val="340"/>
              </a:spcBef>
              <a:buClr>
                <a:srgbClr val="000000"/>
              </a:buClr>
              <a:buSzPct val="45000"/>
              <a:buFont typeface="Wingdings" charset="2"/>
              <a:buChar char=""/>
            </a:pPr>
            <a:r>
              <a:rPr lang="en-US" sz="242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B5124-C0A8-45CC-965C-C29A1189960D}"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2ABC1-19D0-4270-B8D7-ECD061421E99}" type="slidenum">
              <a:rPr lang="en-US" smtClean="0"/>
              <a:t>‹#›</a:t>
            </a:fld>
            <a:endParaRPr lang="en-US"/>
          </a:p>
        </p:txBody>
      </p:sp>
    </p:spTree>
    <p:extLst>
      <p:ext uri="{BB962C8B-B14F-4D97-AF65-F5344CB8AC3E}">
        <p14:creationId xmlns:p14="http://schemas.microsoft.com/office/powerpoint/2010/main" val="42876789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media" Target="../media/media2.gif"/><Relationship Id="rId7" Type="http://schemas.openxmlformats.org/officeDocument/2006/relationships/image" Target="../media/image3.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png"/><Relationship Id="rId5" Type="http://schemas.openxmlformats.org/officeDocument/2006/relationships/slideLayout" Target="../slideLayouts/slideLayout37.xml"/><Relationship Id="rId4" Type="http://schemas.openxmlformats.org/officeDocument/2006/relationships/video" Target="../media/media2.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800" b="0" strike="noStrike" spc="-1">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4800" b="0" strike="noStrike" spc="-1">
                <a:solidFill>
                  <a:srgbClr val="FF0000"/>
                </a:solidFill>
                <a:latin typeface="NotesEsa"/>
                <a:ea typeface="DejaVu Sans"/>
              </a:rPr>
              <a:t>Issue time of the data: </a:t>
            </a:r>
            <a:endParaRPr lang="en-US" sz="4800" b="0" strike="noStrike" spc="-1">
              <a:latin typeface="Arial"/>
            </a:endParaRPr>
          </a:p>
          <a:p>
            <a:pPr algn="just">
              <a:lnSpc>
                <a:spcPct val="100000"/>
              </a:lnSpc>
            </a:pPr>
            <a:r>
              <a:rPr lang="en-GB" sz="4800" b="0" strike="noStrike" spc="-1">
                <a:solidFill>
                  <a:srgbClr val="FF0000"/>
                </a:solidFill>
                <a:latin typeface="NotesEsa"/>
                <a:ea typeface="DejaVu Sans"/>
              </a:rPr>
              <a:t>	YYYY – M1 – D2   UTC</a:t>
            </a:r>
            <a:endParaRPr lang="en-US" sz="4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273680" y="173520"/>
            <a:ext cx="9411480" cy="1325160"/>
          </a:xfrm>
          <a:prstGeom prst="rect">
            <a:avLst/>
          </a:prstGeom>
          <a:noFill/>
          <a:ln>
            <a:noFill/>
          </a:ln>
        </p:spPr>
        <p:txBody>
          <a:bodyPr anchor="ctr">
            <a:noAutofit/>
          </a:bodyPr>
          <a:lstStyle/>
          <a:p>
            <a:pPr algn="ctr">
              <a:lnSpc>
                <a:spcPct val="90000"/>
              </a:lnSpc>
            </a:pPr>
            <a:r>
              <a:rPr lang="fr-BE" sz="5400" b="1" strike="noStrike" spc="-1">
                <a:solidFill>
                  <a:srgbClr val="000000"/>
                </a:solidFill>
                <a:latin typeface="Calibri Light"/>
              </a:rPr>
              <a:t>R-ESC DATA: INTRODUCTION</a:t>
            </a:r>
            <a:endParaRPr lang="en-US" sz="5400" b="0" strike="noStrike" spc="-1">
              <a:solidFill>
                <a:srgbClr val="000000"/>
              </a:solidFill>
              <a:latin typeface="Calibri"/>
            </a:endParaRPr>
          </a:p>
        </p:txBody>
      </p:sp>
      <p:sp>
        <p:nvSpPr>
          <p:cNvPr id="123" name="TextShape 2"/>
          <p:cNvSpPr txBox="1"/>
          <p:nvPr/>
        </p:nvSpPr>
        <p:spPr>
          <a:xfrm>
            <a:off x="838080" y="1825560"/>
            <a:ext cx="10515240" cy="4350960"/>
          </a:xfrm>
          <a:prstGeom prst="rect">
            <a:avLst/>
          </a:prstGeom>
          <a:noFill/>
          <a:ln>
            <a:noFill/>
          </a:ln>
        </p:spPr>
        <p:txBody>
          <a:bodyPr>
            <a:normAutofit fontScale="82500" lnSpcReduction="20000"/>
          </a:bodyPr>
          <a:lstStyle/>
          <a:p>
            <a:pPr>
              <a:lnSpc>
                <a:spcPct val="90000"/>
              </a:lnSpc>
              <a:spcBef>
                <a:spcPts val="1001"/>
              </a:spcBef>
              <a:tabLst>
                <a:tab pos="0" algn="l"/>
              </a:tabLst>
            </a:pPr>
            <a:r>
              <a:rPr lang="en-US" sz="4500" b="0" strike="noStrike" spc="-1" dirty="0">
                <a:solidFill>
                  <a:srgbClr val="000000"/>
                </a:solidFill>
                <a:latin typeface="Calibri"/>
              </a:rPr>
              <a:t>The main format for every SWE event day is:</a:t>
            </a:r>
            <a:r>
              <a:rPr dirty="0"/>
              <a:t/>
            </a:r>
            <a:br>
              <a:rPr dirty="0"/>
            </a:br>
            <a:r>
              <a:rPr dirty="0"/>
              <a:t/>
            </a:r>
            <a:br>
              <a:rPr dirty="0"/>
            </a:br>
            <a:r>
              <a:rPr lang="en-US" sz="2800" b="0" strike="noStrike" spc="-1" dirty="0">
                <a:solidFill>
                  <a:srgbClr val="000000"/>
                </a:solidFill>
                <a:latin typeface="Calibri"/>
              </a:rPr>
              <a:t>    </a:t>
            </a:r>
            <a:r>
              <a:rPr lang="en-US" sz="3200" b="1" strike="noStrike" spc="-1" dirty="0">
                <a:solidFill>
                  <a:srgbClr val="000000"/>
                </a:solidFill>
                <a:latin typeface="Calibri"/>
              </a:rPr>
              <a:t>07:00 UTC </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 (only if a significant event is reported + previous day updates after 16:00 UTC if relevant)</a:t>
            </a:r>
            <a:r>
              <a:rPr dirty="0"/>
              <a:t/>
            </a:r>
            <a:br>
              <a:rPr dirty="0"/>
            </a:br>
            <a:r>
              <a:rPr dirty="0"/>
              <a:t/>
            </a:r>
            <a:br>
              <a:rPr dirty="0"/>
            </a:br>
            <a:r>
              <a:rPr lang="en-US" sz="3200" b="1" strike="noStrike" spc="-1" dirty="0">
                <a:solidFill>
                  <a:srgbClr val="000000"/>
                </a:solidFill>
                <a:latin typeface="Calibri"/>
              </a:rPr>
              <a:t>12:00 UTC</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update(only if a significant event is reported) + SREM update for the previous day (available at around 12:00 UTC)</a:t>
            </a:r>
            <a:r>
              <a:rPr dirty="0"/>
              <a:t/>
            </a:r>
            <a:br>
              <a:rPr dirty="0"/>
            </a:br>
            <a:r>
              <a:rPr dirty="0"/>
              <a:t/>
            </a:r>
            <a:br>
              <a:rPr dirty="0"/>
            </a:br>
            <a:r>
              <a:rPr lang="en-US" sz="3200" b="1" strike="noStrike" spc="-1" dirty="0">
                <a:solidFill>
                  <a:srgbClr val="000000"/>
                </a:solidFill>
                <a:latin typeface="Calibri"/>
              </a:rPr>
              <a:t>16:00 UTC</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 (only if a significant event is reported) + </a:t>
            </a:r>
            <a:r>
              <a:rPr lang="en-US" sz="2800" b="0" strike="noStrike" spc="-1" dirty="0" smtClean="0">
                <a:solidFill>
                  <a:srgbClr val="000000"/>
                </a:solidFill>
                <a:latin typeface="Calibri"/>
              </a:rPr>
              <a:t>R.136 SPM </a:t>
            </a:r>
            <a:r>
              <a:rPr lang="en-US" sz="2800" b="0" strike="noStrike" spc="-1" dirty="0">
                <a:solidFill>
                  <a:srgbClr val="000000"/>
                </a:solidFill>
                <a:latin typeface="Calibri"/>
              </a:rPr>
              <a:t>forecast for the next day (available at around 14:30 UTC) + EPT flux for previous week minus last two </a:t>
            </a:r>
            <a:r>
              <a:rPr lang="en-US" sz="2800" b="0" strike="noStrike" spc="-1">
                <a:solidFill>
                  <a:srgbClr val="000000"/>
                </a:solidFill>
                <a:latin typeface="Calibri"/>
              </a:rPr>
              <a:t>days</a:t>
            </a:r>
            <a:r>
              <a:rPr lang="en-US" sz="2800" b="0" strike="noStrike" spc="-1" smtClean="0">
                <a:solidFill>
                  <a:srgbClr val="000000"/>
                </a:solidFill>
                <a:latin typeface="Calibri"/>
              </a:rPr>
              <a:t>.</a:t>
            </a:r>
            <a:endParaRPr lang="en-US"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fr-BE" sz="4400" b="0" strike="noStrike" spc="-1">
                <a:solidFill>
                  <a:srgbClr val="000000"/>
                </a:solidFill>
                <a:latin typeface="Calibri Light"/>
              </a:rPr>
              <a:t>DAY 2.3</a:t>
            </a:r>
            <a:endParaRPr lang="en-US" sz="4400" b="0" strike="noStrike" spc="-1">
              <a:solidFill>
                <a:srgbClr val="000000"/>
              </a:solidFill>
              <a:latin typeface="Calibri"/>
            </a:endParaRPr>
          </a:p>
        </p:txBody>
      </p:sp>
      <p:sp>
        <p:nvSpPr>
          <p:cNvPr id="12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fr-BE" sz="2800" b="0" strike="noStrike" spc="-1">
                <a:solidFill>
                  <a:srgbClr val="000000"/>
                </a:solidFill>
                <a:latin typeface="Calibri"/>
              </a:rPr>
              <a:t>THURSDAY, 7 SEPTEMBER 2017 16:00 UT</a:t>
            </a:r>
            <a:endParaRPr lang="en-US"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550440" y="363960"/>
            <a:ext cx="10794600" cy="39865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trike="noStrike" spc="-1" dirty="0">
                <a:solidFill>
                  <a:srgbClr val="000000"/>
                </a:solidFill>
                <a:latin typeface="Agency FB"/>
              </a:rPr>
              <a:t>07/09/2017     16:00 UT								</a:t>
            </a:r>
            <a:r>
              <a:rPr lang="fr-BE" sz="2000" b="1" strike="noStrike" spc="-1" dirty="0" smtClean="0">
                <a:solidFill>
                  <a:srgbClr val="000000"/>
                </a:solidFill>
                <a:latin typeface="Agency FB"/>
              </a:rPr>
              <a:t>  R.134 COMESEP</a:t>
            </a:r>
            <a:endParaRPr lang="en-US" sz="2000" b="1" strike="noStrike" spc="-1" dirty="0">
              <a:latin typeface="Arial"/>
            </a:endParaRPr>
          </a:p>
        </p:txBody>
      </p:sp>
      <p:sp>
        <p:nvSpPr>
          <p:cNvPr id="127" name="CustomShape 2"/>
          <p:cNvSpPr/>
          <p:nvPr/>
        </p:nvSpPr>
        <p:spPr>
          <a:xfrm>
            <a:off x="6144160" y="1096560"/>
            <a:ext cx="5668388" cy="1799039"/>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1" u="sng" strike="noStrike" spc="-1" dirty="0" smtClean="0">
                <a:solidFill>
                  <a:srgbClr val="000000"/>
                </a:solidFill>
                <a:latin typeface="Calibri"/>
              </a:rPr>
              <a:t>FORECASTS on 07/09/2017</a:t>
            </a:r>
            <a:endParaRPr lang="en-US" sz="1200" b="0" u="sng" strike="noStrike" spc="-1" dirty="0" smtClean="0">
              <a:latin typeface="Arial"/>
            </a:endParaRPr>
          </a:p>
          <a:p>
            <a:pPr>
              <a:lnSpc>
                <a:spcPct val="100000"/>
              </a:lnSpc>
            </a:pPr>
            <a:endParaRPr lang="en-US" sz="1000" b="0" strike="noStrike" spc="-1" dirty="0" smtClean="0">
              <a:latin typeface="Arial"/>
            </a:endParaRPr>
          </a:p>
          <a:p>
            <a:pPr>
              <a:lnSpc>
                <a:spcPct val="100000"/>
              </a:lnSpc>
            </a:pPr>
            <a:r>
              <a:rPr lang="en-US" sz="1200" b="1" strike="noStrike" spc="-1" dirty="0" smtClean="0">
                <a:latin typeface="Calibri"/>
              </a:rPr>
              <a:t>R.134 COMESEP </a:t>
            </a:r>
            <a:r>
              <a:rPr lang="en-US" sz="1200" b="1" strike="noStrike" spc="-1" dirty="0">
                <a:latin typeface="Calibri"/>
              </a:rPr>
              <a:t>Forecasts at 15:24 UT (FLAREMAIL)</a:t>
            </a:r>
            <a:endParaRPr lang="en-US" sz="1200" b="0" strike="noStrike" spc="-1" dirty="0">
              <a:latin typeface="Arial"/>
            </a:endParaRPr>
          </a:p>
          <a:p>
            <a:pPr>
              <a:lnSpc>
                <a:spcPct val="100000"/>
              </a:lnSpc>
            </a:pPr>
            <a:r>
              <a:rPr lang="en-US" sz="1100" b="0" strike="noStrike" spc="-1" dirty="0">
                <a:latin typeface="Calibri"/>
              </a:rPr>
              <a:t>A GOES X-ray solar flare of </a:t>
            </a:r>
            <a:r>
              <a:rPr lang="en-US" sz="1100" b="1" strike="noStrike" spc="-1" dirty="0">
                <a:latin typeface="Calibri"/>
              </a:rPr>
              <a:t>X1.3 magnitude </a:t>
            </a:r>
            <a:r>
              <a:rPr lang="en-US" sz="1100" b="0" strike="noStrike" spc="-1" dirty="0">
                <a:latin typeface="Calibri"/>
              </a:rPr>
              <a:t>was detected with peak time </a:t>
            </a:r>
            <a:r>
              <a:rPr lang="en-US" sz="1100" b="1" strike="noStrike" spc="-1" dirty="0">
                <a:latin typeface="Calibri"/>
              </a:rPr>
              <a:t>2017-09-07T14:36:00Z</a:t>
            </a:r>
            <a:endParaRPr lang="en-US" sz="1100" b="1"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smtClean="0">
                <a:latin typeface="Calibri"/>
              </a:rPr>
              <a:t>R.134 COMESEP </a:t>
            </a:r>
            <a:r>
              <a:rPr lang="en-US" sz="1200" b="1" strike="noStrike" spc="-1" dirty="0">
                <a:latin typeface="Calibri"/>
              </a:rPr>
              <a:t>Forecasts at 15:25 UT (SEPFORECAST)</a:t>
            </a:r>
            <a:endParaRPr lang="en-US" sz="1200" b="0" strike="noStrike" spc="-1" dirty="0">
              <a:latin typeface="Arial"/>
            </a:endParaRPr>
          </a:p>
          <a:p>
            <a:pPr>
              <a:lnSpc>
                <a:spcPct val="100000"/>
              </a:lnSpc>
            </a:pPr>
            <a:r>
              <a:rPr lang="en-US" sz="1100" b="0" strike="noStrike" spc="-1" dirty="0">
                <a:latin typeface="Calibri"/>
              </a:rPr>
              <a:t>Forecast for a SEP radiation storm following a </a:t>
            </a:r>
            <a:r>
              <a:rPr lang="en-US" sz="1100" b="1" strike="noStrike" spc="-1" dirty="0">
                <a:latin typeface="Calibri"/>
              </a:rPr>
              <a:t>X1.3 flare </a:t>
            </a:r>
            <a:r>
              <a:rPr lang="en-US" sz="1100" b="0" strike="noStrike" spc="-1" dirty="0">
                <a:latin typeface="Calibri"/>
              </a:rPr>
              <a:t>with peak at </a:t>
            </a:r>
            <a:r>
              <a:rPr lang="en-US" sz="1100" b="1" strike="noStrike" spc="-1" dirty="0">
                <a:latin typeface="Calibri"/>
              </a:rPr>
              <a:t>2017-09-07 14:36UT </a:t>
            </a:r>
            <a:endParaRPr lang="en-US" sz="1100" b="1" strike="noStrike" spc="-1" dirty="0">
              <a:latin typeface="Arial"/>
            </a:endParaRPr>
          </a:p>
          <a:p>
            <a:pPr>
              <a:lnSpc>
                <a:spcPct val="100000"/>
              </a:lnSpc>
            </a:pPr>
            <a:r>
              <a:rPr lang="en-US" sz="1100" b="0" strike="noStrike" spc="-1" dirty="0">
                <a:latin typeface="Calibri"/>
              </a:rPr>
              <a:t>(</a:t>
            </a:r>
            <a:r>
              <a:rPr lang="en-US" sz="1100" b="1" strike="noStrike" spc="-1" dirty="0">
                <a:latin typeface="Calibri"/>
              </a:rPr>
              <a:t>protons &gt; 10 MeV: MINOR, POSSIBLE; protons &gt; 60 MeV: MINOR, POSSIBLE</a:t>
            </a:r>
            <a:r>
              <a:rPr lang="en-US" sz="1100" b="0" strike="noStrike" spc="-1" dirty="0">
                <a:latin typeface="Calibri"/>
              </a:rPr>
              <a:t>).</a:t>
            </a:r>
            <a:endParaRPr lang="en-US" sz="1100" b="0" strike="noStrike" spc="-1" dirty="0">
              <a:latin typeface="Arial"/>
            </a:endParaRPr>
          </a:p>
          <a:p>
            <a:pPr>
              <a:lnSpc>
                <a:spcPct val="100000"/>
              </a:lnSpc>
            </a:pPr>
            <a:endParaRPr lang="en-US" sz="1000" b="0" strike="noStrike" spc="-1" dirty="0">
              <a:latin typeface="Arial"/>
            </a:endParaRPr>
          </a:p>
          <a:p>
            <a:pPr>
              <a:lnSpc>
                <a:spcPct val="100000"/>
              </a:lnSpc>
            </a:pPr>
            <a:endParaRPr lang="en-US" sz="1000" b="0" strike="noStrike" spc="-1" dirty="0">
              <a:latin typeface="Arial"/>
            </a:endParaRPr>
          </a:p>
        </p:txBody>
      </p:sp>
      <p:pic>
        <p:nvPicPr>
          <p:cNvPr id="128" name="Picture 1"/>
          <p:cNvPicPr/>
          <p:nvPr/>
        </p:nvPicPr>
        <p:blipFill>
          <a:blip r:embed="rId2"/>
          <a:stretch/>
        </p:blipFill>
        <p:spPr>
          <a:xfrm>
            <a:off x="550440" y="1096560"/>
            <a:ext cx="5397120" cy="5538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0333" y="364067"/>
            <a:ext cx="10794999" cy="4001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smtClean="0">
                <a:ln>
                  <a:noFill/>
                </a:ln>
                <a:solidFill>
                  <a:prstClr val="black"/>
                </a:solidFill>
                <a:effectLst/>
                <a:uLnTx/>
                <a:uFillTx/>
                <a:latin typeface="Agency FB" panose="020B0503020202020204" pitchFamily="34" charset="0"/>
                <a:ea typeface="+mn-ea"/>
                <a:cs typeface="+mn-cs"/>
              </a:rPr>
              <a:t>07/09/2017     16:00 </a:t>
            </a:r>
            <a:r>
              <a:rPr kumimoji="0" lang="fr-BE" sz="20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UT </a:t>
            </a:r>
            <a:r>
              <a:rPr kumimoji="0" lang="fr-BE" sz="2000" b="1" i="0" u="none" strike="noStrike" kern="1200" cap="none" spc="0" normalizeH="0" baseline="0" noProof="0" dirty="0" smtClean="0">
                <a:ln>
                  <a:noFill/>
                </a:ln>
                <a:solidFill>
                  <a:prstClr val="black"/>
                </a:solidFill>
                <a:effectLst/>
                <a:uLnTx/>
                <a:uFillTx/>
                <a:latin typeface="Agency FB" panose="020B0503020202020204" pitchFamily="34" charset="0"/>
                <a:ea typeface="+mn-ea"/>
                <a:cs typeface="+mn-cs"/>
              </a:rPr>
              <a:t>  								</a:t>
            </a:r>
            <a:r>
              <a:rPr kumimoji="0" lang="fr-BE" sz="20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fr-BE" sz="2000" b="1" i="0" u="none" strike="noStrike" kern="1200" cap="none" spc="0" normalizeH="0" baseline="0" noProof="0" dirty="0" smtClean="0">
                <a:ln>
                  <a:noFill/>
                </a:ln>
                <a:solidFill>
                  <a:prstClr val="black"/>
                </a:solidFill>
                <a:effectLst/>
                <a:uLnTx/>
                <a:uFillTx/>
                <a:latin typeface="Agency FB" panose="020B0503020202020204" pitchFamily="34" charset="0"/>
                <a:ea typeface="+mn-ea"/>
                <a:cs typeface="+mn-cs"/>
              </a:rPr>
              <a:t>         </a:t>
            </a:r>
            <a:r>
              <a:rPr kumimoji="0" lang="fr-BE" sz="2000" b="1" i="0" u="none" strike="noStrike" kern="1200" cap="none" spc="0" normalizeH="0" noProof="0" dirty="0" smtClean="0">
                <a:ln>
                  <a:noFill/>
                </a:ln>
                <a:solidFill>
                  <a:prstClr val="black"/>
                </a:solidFill>
                <a:effectLst/>
                <a:uLnTx/>
                <a:uFillTx/>
                <a:latin typeface="Agency FB" panose="020B0503020202020204" pitchFamily="34" charset="0"/>
                <a:ea typeface="+mn-ea"/>
                <a:cs typeface="+mn-cs"/>
              </a:rPr>
              <a:t> </a:t>
            </a:r>
            <a:r>
              <a:rPr kumimoji="0" lang="fr-BE" sz="2000" b="1" i="0" u="none" strike="noStrike" kern="1200" cap="none" spc="0" normalizeH="0" baseline="0" noProof="0" dirty="0" smtClean="0">
                <a:ln>
                  <a:noFill/>
                </a:ln>
                <a:solidFill>
                  <a:prstClr val="black"/>
                </a:solidFill>
                <a:effectLst/>
                <a:uLnTx/>
                <a:uFillTx/>
                <a:latin typeface="Agency FB" panose="020B0503020202020204" pitchFamily="34" charset="0"/>
                <a:ea typeface="+mn-ea"/>
                <a:cs typeface="+mn-cs"/>
              </a:rPr>
              <a:t>R.136 SPM</a:t>
            </a:r>
            <a:endParaRPr kumimoji="0" lang="en-US" sz="20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sp>
        <p:nvSpPr>
          <p:cNvPr id="5" name="TextBox 4"/>
          <p:cNvSpPr txBox="1"/>
          <p:nvPr/>
        </p:nvSpPr>
        <p:spPr>
          <a:xfrm>
            <a:off x="550333" y="869071"/>
            <a:ext cx="37696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R.136 SPM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Forecast for 8</a:t>
            </a:r>
            <a:r>
              <a:rPr kumimoji="0" lang="en-US"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Sept. 2017: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lasmasphere_e_dens_0709201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70558" y="1238403"/>
            <a:ext cx="4874623" cy="4874623"/>
          </a:xfrm>
          <a:prstGeom prst="rect">
            <a:avLst/>
          </a:prstGeom>
        </p:spPr>
      </p:pic>
      <p:pic>
        <p:nvPicPr>
          <p:cNvPr id="3" name="plasmasphere_e_temp_07092017">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545180" y="1300450"/>
            <a:ext cx="4812575" cy="4812575"/>
          </a:xfrm>
          <a:prstGeom prst="rect">
            <a:avLst/>
          </a:prstGeom>
        </p:spPr>
      </p:pic>
      <p:sp>
        <p:nvSpPr>
          <p:cNvPr id="8" name="TextBox 4"/>
          <p:cNvSpPr txBox="1"/>
          <p:nvPr/>
        </p:nvSpPr>
        <p:spPr>
          <a:xfrm>
            <a:off x="670558" y="6175072"/>
            <a:ext cx="1086650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NOTE</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R.136 SPM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runs once per day using the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forecast made available by NOAA/SWPC at 12:30 UT providing a forecast for the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electron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density </a:t>
            </a:r>
            <a:endPar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temperature for the following day</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The model is made available in the form of a movie(.GIF format); hover over to play.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9145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550440" y="363960"/>
            <a:ext cx="10794600" cy="39865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trike="noStrike" spc="-1" dirty="0">
                <a:solidFill>
                  <a:srgbClr val="000000"/>
                </a:solidFill>
                <a:latin typeface="Agency FB"/>
              </a:rPr>
              <a:t>07/09/2017     16:00 UT						</a:t>
            </a:r>
            <a:r>
              <a:rPr lang="fr-BE" sz="2000" b="1" strike="noStrike" spc="-1" dirty="0" smtClean="0">
                <a:solidFill>
                  <a:srgbClr val="000000"/>
                </a:solidFill>
                <a:latin typeface="Agency FB"/>
              </a:rPr>
              <a:t>         PROBA-V/EPT: R.160, R.161, R.162</a:t>
            </a:r>
            <a:endParaRPr lang="en-US" sz="2000" b="1" strike="noStrike" spc="-1" dirty="0">
              <a:latin typeface="Arial"/>
            </a:endParaRPr>
          </a:p>
        </p:txBody>
      </p:sp>
      <p:pic>
        <p:nvPicPr>
          <p:cNvPr id="135" name="Picture 5"/>
          <p:cNvPicPr/>
          <p:nvPr/>
        </p:nvPicPr>
        <p:blipFill>
          <a:blip r:embed="rId2"/>
          <a:stretch/>
        </p:blipFill>
        <p:spPr>
          <a:xfrm>
            <a:off x="6330936" y="818666"/>
            <a:ext cx="5568480" cy="2958120"/>
          </a:xfrm>
          <a:prstGeom prst="rect">
            <a:avLst/>
          </a:prstGeom>
          <a:ln>
            <a:noFill/>
          </a:ln>
        </p:spPr>
      </p:pic>
      <p:pic>
        <p:nvPicPr>
          <p:cNvPr id="136" name="Picture 6"/>
          <p:cNvPicPr/>
          <p:nvPr/>
        </p:nvPicPr>
        <p:blipFill>
          <a:blip r:embed="rId3"/>
          <a:stretch/>
        </p:blipFill>
        <p:spPr>
          <a:xfrm>
            <a:off x="2643840" y="3918960"/>
            <a:ext cx="5115240" cy="2639520"/>
          </a:xfrm>
          <a:prstGeom prst="rect">
            <a:avLst/>
          </a:prstGeom>
          <a:ln>
            <a:noFill/>
          </a:ln>
        </p:spPr>
      </p:pic>
      <p:pic>
        <p:nvPicPr>
          <p:cNvPr id="137" name="Picture 2"/>
          <p:cNvPicPr/>
          <p:nvPr/>
        </p:nvPicPr>
        <p:blipFill>
          <a:blip r:embed="rId4"/>
          <a:stretch/>
        </p:blipFill>
        <p:spPr>
          <a:xfrm>
            <a:off x="415416" y="764306"/>
            <a:ext cx="5915520" cy="3066840"/>
          </a:xfrm>
          <a:prstGeom prst="rect">
            <a:avLst/>
          </a:prstGeom>
          <a:ln>
            <a:noFill/>
          </a:ln>
        </p:spPr>
      </p:pic>
      <p:sp>
        <p:nvSpPr>
          <p:cNvPr id="2" name="TextBox 1"/>
          <p:cNvSpPr txBox="1"/>
          <p:nvPr/>
        </p:nvSpPr>
        <p:spPr>
          <a:xfrm>
            <a:off x="7349308" y="3653675"/>
            <a:ext cx="3531736" cy="246221"/>
          </a:xfrm>
          <a:prstGeom prst="rect">
            <a:avLst/>
          </a:prstGeom>
          <a:noFill/>
        </p:spPr>
        <p:txBody>
          <a:bodyPr wrap="none" rtlCol="0">
            <a:spAutoFit/>
          </a:bodyPr>
          <a:lstStyle/>
          <a:p>
            <a:r>
              <a:rPr lang="en-US" sz="1000" u="sng" dirty="0" smtClean="0">
                <a:solidFill>
                  <a:srgbClr val="FF0000"/>
                </a:solidFill>
              </a:rPr>
              <a:t>R.161 PROBA-V/EPT High-latitude/polar proton flux survey</a:t>
            </a:r>
            <a:endParaRPr lang="en-US" sz="1000" u="sng" dirty="0">
              <a:solidFill>
                <a:srgbClr val="FF0000"/>
              </a:solidFill>
            </a:endParaRPr>
          </a:p>
        </p:txBody>
      </p:sp>
      <p:sp>
        <p:nvSpPr>
          <p:cNvPr id="7" name="TextBox 6"/>
          <p:cNvSpPr txBox="1"/>
          <p:nvPr/>
        </p:nvSpPr>
        <p:spPr>
          <a:xfrm>
            <a:off x="1514334" y="3672739"/>
            <a:ext cx="3624710" cy="246221"/>
          </a:xfrm>
          <a:prstGeom prst="rect">
            <a:avLst/>
          </a:prstGeom>
          <a:noFill/>
        </p:spPr>
        <p:txBody>
          <a:bodyPr wrap="none" rtlCol="0">
            <a:spAutoFit/>
          </a:bodyPr>
          <a:lstStyle/>
          <a:p>
            <a:r>
              <a:rPr lang="en-US" sz="1000" u="sng" dirty="0" smtClean="0">
                <a:solidFill>
                  <a:srgbClr val="FF0000"/>
                </a:solidFill>
              </a:rPr>
              <a:t>R.160 PROBA-V/EPT High-latitude/polar electron flux survey</a:t>
            </a:r>
            <a:endParaRPr lang="en-US" sz="1000" u="sng" dirty="0">
              <a:solidFill>
                <a:srgbClr val="FF0000"/>
              </a:solidFill>
            </a:endParaRPr>
          </a:p>
        </p:txBody>
      </p:sp>
      <p:sp>
        <p:nvSpPr>
          <p:cNvPr id="8" name="TextBox 7"/>
          <p:cNvSpPr txBox="1"/>
          <p:nvPr/>
        </p:nvSpPr>
        <p:spPr>
          <a:xfrm>
            <a:off x="3373176" y="6525824"/>
            <a:ext cx="3531736" cy="246221"/>
          </a:xfrm>
          <a:prstGeom prst="rect">
            <a:avLst/>
          </a:prstGeom>
          <a:noFill/>
        </p:spPr>
        <p:txBody>
          <a:bodyPr wrap="none" rtlCol="0">
            <a:spAutoFit/>
          </a:bodyPr>
          <a:lstStyle/>
          <a:p>
            <a:r>
              <a:rPr lang="en-US" sz="1000" u="sng" dirty="0" smtClean="0">
                <a:solidFill>
                  <a:srgbClr val="FF0000"/>
                </a:solidFill>
              </a:rPr>
              <a:t>R.162 PROBA-V/EPT High-latitude/polar helium flux survey</a:t>
            </a:r>
            <a:endParaRPr lang="en-US" sz="1000" u="sng"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TotalTime>
  <Words>398</Words>
  <Application>Microsoft Office PowerPoint</Application>
  <PresentationFormat>Widescreen</PresentationFormat>
  <Paragraphs>27</Paragraphs>
  <Slides>7</Slides>
  <Notes>0</Notes>
  <HiddenSlides>0</HiddenSlides>
  <MMClips>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vt:i4>
      </vt:variant>
    </vt:vector>
  </HeadingPairs>
  <TitlesOfParts>
    <vt:vector size="20" baseType="lpstr">
      <vt:lpstr>Agency FB</vt:lpstr>
      <vt:lpstr>Arial</vt:lpstr>
      <vt:lpstr>Calibri</vt:lpstr>
      <vt:lpstr>Calibri Light</vt:lpstr>
      <vt:lpstr>DejaVu Sans</vt:lpstr>
      <vt:lpstr>NotesEsa</vt:lpstr>
      <vt:lpstr>Symbol</vt:lpstr>
      <vt:lpstr>Times New Roman</vt:lpstr>
      <vt:lpstr>Wingdings</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 DATA: INTRODUCTION</dc:title>
  <dc:subject/>
  <dc:creator>Dhiren Kindarkhedia</dc:creator>
  <dc:description/>
  <cp:lastModifiedBy>Dhiren Kindarkhedia</cp:lastModifiedBy>
  <cp:revision>10</cp:revision>
  <dcterms:created xsi:type="dcterms:W3CDTF">2022-06-16T10:15:00Z</dcterms:created>
  <dcterms:modified xsi:type="dcterms:W3CDTF">2022-09-14T16:55:30Z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2</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