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2" r:id="rId9"/>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13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1743B2-26E4-46B9-A12D-066ABFBD7FF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72DBA-FDDD-44B6-8E54-7895B94D4878}" type="slidenum">
              <a:rPr lang="en-US" smtClean="0"/>
              <a:t>‹#›</a:t>
            </a:fld>
            <a:endParaRPr lang="en-US"/>
          </a:p>
        </p:txBody>
      </p:sp>
    </p:spTree>
    <p:extLst>
      <p:ext uri="{BB962C8B-B14F-4D97-AF65-F5344CB8AC3E}">
        <p14:creationId xmlns:p14="http://schemas.microsoft.com/office/powerpoint/2010/main" val="56279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22736BCF-7868-4A7A-BC4E-22F39F49EC56}" type="datetime">
              <a:rPr lang="en-US" sz="1200" b="0" strike="noStrike" spc="-1">
                <a:solidFill>
                  <a:srgbClr val="8B8B8B"/>
                </a:solidFill>
                <a:latin typeface="Calibri"/>
              </a:rPr>
              <a:t>9/14/2022</a:t>
            </a:fld>
            <a:endParaRPr lang="en-US" sz="1200" b="0" strike="noStrike" spc="-1">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74D83F20-93C7-48FE-A85C-7A9D1380FE01}"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42"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3DB5D4A0-2464-4309-970F-7995CD87FF23}" type="datetime">
              <a:rPr lang="en-US" sz="1200" b="0" strike="noStrike" spc="-1">
                <a:solidFill>
                  <a:srgbClr val="8B8B8B"/>
                </a:solidFill>
                <a:latin typeface="Calibri"/>
              </a:rPr>
              <a:t>9/14/2022</a:t>
            </a:fld>
            <a:endParaRPr lang="en-US" sz="1200" b="0" strike="noStrike" spc="-1">
              <a:latin typeface="Times New Roman"/>
            </a:endParaRPr>
          </a:p>
        </p:txBody>
      </p:sp>
      <p:sp>
        <p:nvSpPr>
          <p:cNvPr id="43"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4"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356EFDE0-3AC0-4A46-8B74-A77E466B734D}" type="slidenum">
              <a:rPr lang="en-US" sz="1200" b="0" strike="noStrike" spc="-1">
                <a:solidFill>
                  <a:srgbClr val="8B8B8B"/>
                </a:solidFill>
                <a:latin typeface="Calibri"/>
              </a:rPr>
              <a:t>‹#›</a:t>
            </a:fld>
            <a:endParaRPr lang="en-US" sz="1200" b="0" strike="noStrike" spc="-1">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tIns="0" rIns="0" bIns="0" anchor="ctr">
            <a:noAutofit/>
          </a:bodyPr>
          <a:lstStyle/>
          <a:p>
            <a:pPr algn="ctr"/>
            <a:r>
              <a:rPr lang="en-US" sz="5320" b="0" strike="noStrike" spc="-1">
                <a:latin typeface="Arial"/>
              </a:rPr>
              <a:t>Click to edit the title text format</a:t>
            </a:r>
          </a:p>
        </p:txBody>
      </p:sp>
      <p:sp>
        <p:nvSpPr>
          <p:cNvPr id="83" name="PlaceHolder 2"/>
          <p:cNvSpPr>
            <a:spLocks noGrp="1"/>
          </p:cNvSpPr>
          <p:nvPr>
            <p:ph type="body"/>
          </p:nvPr>
        </p:nvSpPr>
        <p:spPr>
          <a:xfrm>
            <a:off x="609480" y="1604160"/>
            <a:ext cx="10972080" cy="3977280"/>
          </a:xfrm>
          <a:prstGeom prst="rect">
            <a:avLst/>
          </a:prstGeom>
        </p:spPr>
        <p:txBody>
          <a:bodyPr lIns="0" tIns="0" rIns="0" bIns="0">
            <a:normAutofit/>
          </a:bodyPr>
          <a:lstStyle/>
          <a:p>
            <a:pPr marL="432000" indent="-324000">
              <a:spcBef>
                <a:spcPts val="1712"/>
              </a:spcBef>
              <a:buClr>
                <a:srgbClr val="000000"/>
              </a:buClr>
              <a:buSzPct val="45000"/>
              <a:buFont typeface="Wingdings" charset="2"/>
              <a:buChar char=""/>
            </a:pPr>
            <a:r>
              <a:rPr lang="en-US" sz="3870" b="0" strike="noStrike" spc="-1">
                <a:latin typeface="Arial"/>
              </a:rPr>
              <a:t>Click to edit the outline text format</a:t>
            </a:r>
          </a:p>
          <a:p>
            <a:pPr marL="864000" lvl="1" indent="-324000">
              <a:spcBef>
                <a:spcPts val="1369"/>
              </a:spcBef>
              <a:buClr>
                <a:srgbClr val="000000"/>
              </a:buClr>
              <a:buSzPct val="75000"/>
              <a:buFont typeface="Symbol" charset="2"/>
              <a:buChar char=""/>
            </a:pPr>
            <a:r>
              <a:rPr lang="en-US" sz="3380" b="0" strike="noStrike" spc="-1">
                <a:latin typeface="Arial"/>
              </a:rPr>
              <a:t>Second Outline Level</a:t>
            </a:r>
          </a:p>
          <a:p>
            <a:pPr marL="1296000" lvl="2" indent="-288000">
              <a:spcBef>
                <a:spcPts val="1026"/>
              </a:spcBef>
              <a:buClr>
                <a:srgbClr val="000000"/>
              </a:buClr>
              <a:buSzPct val="45000"/>
              <a:buFont typeface="Wingdings" charset="2"/>
              <a:buChar char=""/>
            </a:pPr>
            <a:r>
              <a:rPr lang="en-US" sz="2900" b="0" strike="noStrike" spc="-1">
                <a:latin typeface="Arial"/>
              </a:rPr>
              <a:t>Third Outline Level</a:t>
            </a:r>
          </a:p>
          <a:p>
            <a:pPr marL="1728000" lvl="3" indent="-216000">
              <a:spcBef>
                <a:spcPts val="683"/>
              </a:spcBef>
              <a:buClr>
                <a:srgbClr val="000000"/>
              </a:buClr>
              <a:buSzPct val="75000"/>
              <a:buFont typeface="Symbol" charset="2"/>
              <a:buChar char=""/>
            </a:pPr>
            <a:r>
              <a:rPr lang="en-US" sz="2420" b="0" strike="noStrike" spc="-1">
                <a:latin typeface="Arial"/>
              </a:rPr>
              <a:t>Fourth Outline Level</a:t>
            </a:r>
          </a:p>
          <a:p>
            <a:pPr marL="2160000" lvl="4" indent="-216000">
              <a:spcBef>
                <a:spcPts val="340"/>
              </a:spcBef>
              <a:buClr>
                <a:srgbClr val="000000"/>
              </a:buClr>
              <a:buSzPct val="45000"/>
              <a:buFont typeface="Wingdings" charset="2"/>
              <a:buChar char=""/>
            </a:pPr>
            <a:r>
              <a:rPr lang="en-US" sz="2420" b="0" strike="noStrike" spc="-1">
                <a:latin typeface="Arial"/>
              </a:rPr>
              <a:t>Fifth Outline Level</a:t>
            </a:r>
          </a:p>
          <a:p>
            <a:pPr marL="2592000" lvl="5" indent="-216000">
              <a:spcBef>
                <a:spcPts val="340"/>
              </a:spcBef>
              <a:buClr>
                <a:srgbClr val="000000"/>
              </a:buClr>
              <a:buSzPct val="45000"/>
              <a:buFont typeface="Wingdings" charset="2"/>
              <a:buChar char=""/>
            </a:pPr>
            <a:r>
              <a:rPr lang="en-US" sz="2420" b="0" strike="noStrike" spc="-1">
                <a:latin typeface="Arial"/>
              </a:rPr>
              <a:t>Sixth Outline Level</a:t>
            </a:r>
          </a:p>
          <a:p>
            <a:pPr marL="3024000" lvl="6" indent="-216000">
              <a:spcBef>
                <a:spcPts val="340"/>
              </a:spcBef>
              <a:buClr>
                <a:srgbClr val="000000"/>
              </a:buClr>
              <a:buSzPct val="45000"/>
              <a:buFont typeface="Wingdings" charset="2"/>
              <a:buChar char=""/>
            </a:pPr>
            <a:r>
              <a:rPr lang="en-US" sz="242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microsoft.com/office/2007/relationships/media" Target="../media/media2.gif"/><Relationship Id="rId7" Type="http://schemas.openxmlformats.org/officeDocument/2006/relationships/image" Target="../media/image3.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png"/><Relationship Id="rId5" Type="http://schemas.openxmlformats.org/officeDocument/2006/relationships/slideLayout" Target="../slideLayouts/slideLayout13.xml"/><Relationship Id="rId4" Type="http://schemas.openxmlformats.org/officeDocument/2006/relationships/video" Target="../media/media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800" b="0" strike="noStrike" spc="-1">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4800" b="0" strike="noStrike" spc="-1">
                <a:solidFill>
                  <a:srgbClr val="FF0000"/>
                </a:solidFill>
                <a:latin typeface="NotesEsa"/>
                <a:ea typeface="DejaVu Sans"/>
              </a:rPr>
              <a:t>Issue time of the data: </a:t>
            </a:r>
            <a:endParaRPr lang="en-US" sz="4800" b="0" strike="noStrike" spc="-1">
              <a:latin typeface="Arial"/>
            </a:endParaRPr>
          </a:p>
          <a:p>
            <a:pPr algn="just">
              <a:lnSpc>
                <a:spcPct val="100000"/>
              </a:lnSpc>
            </a:pPr>
            <a:r>
              <a:rPr lang="en-GB" sz="4800" b="0" strike="noStrike" spc="-1">
                <a:solidFill>
                  <a:srgbClr val="FF0000"/>
                </a:solidFill>
                <a:latin typeface="NotesEsa"/>
                <a:ea typeface="DejaVu Sans"/>
              </a:rPr>
              <a:t>	YYYY – M1 – D1   UTC</a:t>
            </a:r>
            <a:endParaRPr lang="en-US" sz="4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273680" y="173520"/>
            <a:ext cx="9411480" cy="1325160"/>
          </a:xfrm>
          <a:prstGeom prst="rect">
            <a:avLst/>
          </a:prstGeom>
          <a:noFill/>
          <a:ln>
            <a:noFill/>
          </a:ln>
        </p:spPr>
        <p:txBody>
          <a:bodyPr anchor="ctr">
            <a:noAutofit/>
          </a:bodyPr>
          <a:lstStyle/>
          <a:p>
            <a:pPr algn="ctr">
              <a:lnSpc>
                <a:spcPct val="90000"/>
              </a:lnSpc>
            </a:pPr>
            <a:r>
              <a:rPr lang="fr-BE" sz="5400" b="1" strike="noStrike" spc="-1">
                <a:solidFill>
                  <a:srgbClr val="000000"/>
                </a:solidFill>
                <a:latin typeface="Calibri Light"/>
              </a:rPr>
              <a:t>R-ESC DATA: INTRODUCTION</a:t>
            </a:r>
            <a:endParaRPr lang="en-US" sz="5400" b="0" strike="noStrike" spc="-1">
              <a:solidFill>
                <a:srgbClr val="000000"/>
              </a:solidFill>
              <a:latin typeface="Calibri"/>
            </a:endParaRPr>
          </a:p>
        </p:txBody>
      </p:sp>
      <p:sp>
        <p:nvSpPr>
          <p:cNvPr id="123" name="TextShape 2"/>
          <p:cNvSpPr txBox="1"/>
          <p:nvPr/>
        </p:nvSpPr>
        <p:spPr>
          <a:xfrm>
            <a:off x="838080" y="1825560"/>
            <a:ext cx="10515240" cy="4350960"/>
          </a:xfrm>
          <a:prstGeom prst="rect">
            <a:avLst/>
          </a:prstGeom>
          <a:noFill/>
          <a:ln>
            <a:noFill/>
          </a:ln>
        </p:spPr>
        <p:txBody>
          <a:bodyPr>
            <a:normAutofit fontScale="82500" lnSpcReduction="20000"/>
          </a:bodyPr>
          <a:lstStyle/>
          <a:p>
            <a:pPr>
              <a:lnSpc>
                <a:spcPct val="90000"/>
              </a:lnSpc>
              <a:spcBef>
                <a:spcPts val="1001"/>
              </a:spcBef>
              <a:tabLst>
                <a:tab pos="0" algn="l"/>
              </a:tabLst>
            </a:pPr>
            <a:r>
              <a:rPr lang="en-US" sz="4500" b="0" strike="noStrike" spc="-1" dirty="0">
                <a:solidFill>
                  <a:srgbClr val="000000"/>
                </a:solidFill>
                <a:latin typeface="Calibri"/>
              </a:rPr>
              <a:t>The main format for every SWE event day is:</a:t>
            </a:r>
            <a:r>
              <a:rPr dirty="0"/>
              <a:t/>
            </a:r>
            <a:br>
              <a:rPr dirty="0"/>
            </a:br>
            <a:r>
              <a:rPr dirty="0"/>
              <a:t/>
            </a:r>
            <a:br>
              <a:rPr dirty="0"/>
            </a:br>
            <a:r>
              <a:rPr lang="en-US" sz="2800" b="0" strike="noStrike" spc="-1" dirty="0">
                <a:solidFill>
                  <a:srgbClr val="000000"/>
                </a:solidFill>
                <a:latin typeface="Calibri"/>
              </a:rPr>
              <a:t>    </a:t>
            </a:r>
            <a:r>
              <a:rPr lang="en-US" sz="3200" b="1" strike="noStrike" spc="-1" dirty="0">
                <a:solidFill>
                  <a:srgbClr val="000000"/>
                </a:solidFill>
                <a:latin typeface="Calibri"/>
              </a:rPr>
              <a:t>07:00 UTC </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 (only if a significant event is reported + previous day updates after 16:00 UTC if relevant)</a:t>
            </a:r>
            <a:r>
              <a:rPr dirty="0"/>
              <a:t/>
            </a:r>
            <a:br>
              <a:rPr dirty="0"/>
            </a:br>
            <a:r>
              <a:rPr dirty="0"/>
              <a:t/>
            </a:r>
            <a:br>
              <a:rPr dirty="0"/>
            </a:br>
            <a:r>
              <a:rPr lang="en-US" sz="3200" b="1" strike="noStrike" spc="-1" dirty="0">
                <a:solidFill>
                  <a:srgbClr val="000000"/>
                </a:solidFill>
                <a:latin typeface="Calibri"/>
              </a:rPr>
              <a:t>12:00 UTC</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update(only if a significant event is reported) + SREM update for the previous day (available at around 12:00 UTC)</a:t>
            </a:r>
            <a:r>
              <a:rPr dirty="0"/>
              <a:t/>
            </a:r>
            <a:br>
              <a:rPr dirty="0"/>
            </a:br>
            <a:r>
              <a:rPr dirty="0"/>
              <a:t/>
            </a:r>
            <a:br>
              <a:rPr dirty="0"/>
            </a:br>
            <a:r>
              <a:rPr lang="en-US" sz="3200" b="1" strike="noStrike" spc="-1" dirty="0">
                <a:solidFill>
                  <a:srgbClr val="000000"/>
                </a:solidFill>
                <a:latin typeface="Calibri"/>
              </a:rPr>
              <a:t>16:00 UTC</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 (only if a significant event is reported) + </a:t>
            </a:r>
            <a:r>
              <a:rPr lang="en-US" sz="2800" b="0" strike="noStrike" spc="-1" dirty="0" smtClean="0">
                <a:solidFill>
                  <a:srgbClr val="000000"/>
                </a:solidFill>
                <a:latin typeface="Calibri"/>
              </a:rPr>
              <a:t>R.136 SPM </a:t>
            </a:r>
            <a:r>
              <a:rPr lang="en-US" sz="2800" b="0" strike="noStrike" spc="-1" dirty="0">
                <a:solidFill>
                  <a:srgbClr val="000000"/>
                </a:solidFill>
                <a:latin typeface="Calibri"/>
              </a:rPr>
              <a:t>forecast for the next day (available at around 14:30 UTC) + EPT flux for previous week minus last two </a:t>
            </a:r>
            <a:r>
              <a:rPr lang="en-US" sz="2800" b="0" strike="noStrike" spc="-1">
                <a:solidFill>
                  <a:srgbClr val="000000"/>
                </a:solidFill>
                <a:latin typeface="Calibri"/>
              </a:rPr>
              <a:t>days</a:t>
            </a:r>
            <a:r>
              <a:rPr lang="en-US" sz="2800" b="0" strike="noStrike" spc="-1" smtClean="0">
                <a:solidFill>
                  <a:srgbClr val="000000"/>
                </a:solidFill>
                <a:latin typeface="Calibri"/>
              </a:rPr>
              <a:t>.</a:t>
            </a:r>
            <a:endParaRPr lang="en-US"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fr-BE" sz="4400" b="0" strike="noStrike" spc="-1">
                <a:solidFill>
                  <a:srgbClr val="000000"/>
                </a:solidFill>
                <a:latin typeface="Calibri Light"/>
              </a:rPr>
              <a:t>DAY 1.2</a:t>
            </a:r>
            <a:endParaRPr lang="en-US" sz="4400" b="0" strike="noStrike" spc="-1">
              <a:solidFill>
                <a:srgbClr val="000000"/>
              </a:solidFill>
              <a:latin typeface="Calibri"/>
            </a:endParaRPr>
          </a:p>
        </p:txBody>
      </p:sp>
      <p:sp>
        <p:nvSpPr>
          <p:cNvPr id="12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fr-BE" sz="2800" b="0" strike="noStrike" spc="-1">
                <a:solidFill>
                  <a:srgbClr val="000000"/>
                </a:solidFill>
                <a:latin typeface="Calibri"/>
              </a:rPr>
              <a:t>WEDNESDAY, 6 SEPTEMBER 2017 16:00 UT</a:t>
            </a:r>
            <a:endParaRPr lang="en-US"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550440" y="338040"/>
            <a:ext cx="10996920" cy="39865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trike="noStrike" spc="-1" dirty="0">
                <a:solidFill>
                  <a:srgbClr val="000000"/>
                </a:solidFill>
                <a:latin typeface="Agency FB"/>
              </a:rPr>
              <a:t>06/09/2017   16:00 UT								      </a:t>
            </a:r>
            <a:r>
              <a:rPr lang="fr-BE" sz="2000" b="1" strike="noStrike" spc="-1" dirty="0" smtClean="0">
                <a:solidFill>
                  <a:srgbClr val="000000"/>
                </a:solidFill>
                <a:latin typeface="Agency FB"/>
              </a:rPr>
              <a:t>R.134 COMESEP</a:t>
            </a:r>
            <a:endParaRPr lang="en-US" sz="2000" b="1" strike="noStrike" spc="-1" dirty="0">
              <a:latin typeface="Arial"/>
            </a:endParaRPr>
          </a:p>
        </p:txBody>
      </p:sp>
      <p:sp>
        <p:nvSpPr>
          <p:cNvPr id="127" name="CustomShape 2"/>
          <p:cNvSpPr/>
          <p:nvPr/>
        </p:nvSpPr>
        <p:spPr>
          <a:xfrm>
            <a:off x="5848200" y="870120"/>
            <a:ext cx="609552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1" strike="noStrike" spc="-1" dirty="0" smtClean="0">
                <a:solidFill>
                  <a:srgbClr val="000000"/>
                </a:solidFill>
                <a:latin typeface="Calibri"/>
              </a:rPr>
              <a:t>R.134 COMESEP </a:t>
            </a:r>
            <a:r>
              <a:rPr lang="en-US" sz="1200" b="1" strike="noStrike" spc="-1" dirty="0">
                <a:solidFill>
                  <a:srgbClr val="000000"/>
                </a:solidFill>
                <a:latin typeface="Calibri"/>
              </a:rPr>
              <a:t>Forecast at 12:12 UT (SEPFORECAST)</a:t>
            </a:r>
            <a:r>
              <a:rPr dirty="0"/>
              <a:t/>
            </a:r>
            <a:br>
              <a:rPr dirty="0"/>
            </a:br>
            <a:r>
              <a:rPr lang="en-US" sz="1100" b="0" strike="noStrike" spc="-1" dirty="0">
                <a:solidFill>
                  <a:srgbClr val="000000"/>
                </a:solidFill>
                <a:latin typeface="Calibri"/>
              </a:rPr>
              <a:t>The risk level for a </a:t>
            </a:r>
            <a:r>
              <a:rPr lang="en-US" sz="1100" b="1" strike="noStrike" spc="-1" dirty="0">
                <a:solidFill>
                  <a:srgbClr val="000000"/>
                </a:solidFill>
                <a:latin typeface="Calibri"/>
              </a:rPr>
              <a:t>SEP proton storm </a:t>
            </a:r>
            <a:r>
              <a:rPr lang="en-US" sz="1100" b="0" strike="noStrike" spc="-1" dirty="0">
                <a:solidFill>
                  <a:srgbClr val="000000"/>
                </a:solidFill>
                <a:latin typeface="Calibri"/>
              </a:rPr>
              <a:t>(&gt;10 MeV) at Earth is </a:t>
            </a:r>
            <a:r>
              <a:rPr lang="en-US" sz="1100" b="1" strike="noStrike" spc="-1" dirty="0">
                <a:solidFill>
                  <a:srgbClr val="000000"/>
                </a:solidFill>
                <a:latin typeface="Calibri"/>
              </a:rPr>
              <a:t>LOW</a:t>
            </a:r>
            <a:r>
              <a:rPr lang="en-US" sz="1100" b="0" strike="noStrike" spc="-1" dirty="0">
                <a:solidFill>
                  <a:srgbClr val="000000"/>
                </a:solidFill>
                <a:latin typeface="Calibri"/>
              </a:rPr>
              <a:t> due to</a:t>
            </a:r>
            <a:endParaRPr lang="en-US" sz="1100" b="0" strike="noStrike" spc="-1" dirty="0">
              <a:latin typeface="Arial"/>
            </a:endParaRPr>
          </a:p>
          <a:p>
            <a:pPr indent="-216000">
              <a:lnSpc>
                <a:spcPct val="100000"/>
              </a:lnSpc>
              <a:buClr>
                <a:srgbClr val="000000"/>
              </a:buClr>
              <a:buFont typeface="Calibri Light"/>
              <a:buAutoNum type="arabicPeriod"/>
            </a:pPr>
            <a:r>
              <a:rPr lang="en-US" sz="1100" b="1" strike="noStrike" spc="-1" dirty="0">
                <a:solidFill>
                  <a:srgbClr val="000000"/>
                </a:solidFill>
                <a:latin typeface="Calibri"/>
              </a:rPr>
              <a:t>Expected occurrence probability: Unlikely</a:t>
            </a:r>
            <a:endParaRPr lang="en-US" sz="1100" b="0" strike="noStrike" spc="-1" dirty="0">
              <a:latin typeface="Arial"/>
            </a:endParaRPr>
          </a:p>
          <a:p>
            <a:pPr indent="-216000">
              <a:lnSpc>
                <a:spcPct val="100000"/>
              </a:lnSpc>
              <a:buClr>
                <a:srgbClr val="000000"/>
              </a:buClr>
              <a:buFont typeface="Calibri Light"/>
              <a:buAutoNum type="arabicPeriod"/>
            </a:pPr>
            <a:r>
              <a:rPr lang="en-US" sz="1100" b="1" strike="noStrike" spc="-1" dirty="0">
                <a:solidFill>
                  <a:srgbClr val="000000"/>
                </a:solidFill>
                <a:latin typeface="Calibri"/>
              </a:rPr>
              <a:t>Expected severity: Moderate</a:t>
            </a:r>
            <a:endParaRPr lang="en-US" sz="1100" b="0" strike="noStrike" spc="-1" dirty="0">
              <a:latin typeface="Arial"/>
            </a:endParaRPr>
          </a:p>
          <a:p>
            <a:pPr>
              <a:lnSpc>
                <a:spcPct val="100000"/>
              </a:lnSpc>
            </a:pPr>
            <a:endParaRPr lang="en-US" sz="800" b="0" strike="noStrike" spc="-1" dirty="0">
              <a:latin typeface="Arial"/>
            </a:endParaRPr>
          </a:p>
          <a:p>
            <a:pPr>
              <a:lnSpc>
                <a:spcPct val="100000"/>
              </a:lnSpc>
            </a:pPr>
            <a:r>
              <a:rPr lang="en-US" sz="1200" b="1" strike="noStrike" spc="-1" dirty="0" smtClean="0">
                <a:solidFill>
                  <a:srgbClr val="000000"/>
                </a:solidFill>
                <a:latin typeface="Calibri"/>
              </a:rPr>
              <a:t>R.134 COMESEP </a:t>
            </a:r>
            <a:r>
              <a:rPr lang="en-US" sz="1200" b="1" strike="noStrike" spc="-1" dirty="0">
                <a:solidFill>
                  <a:srgbClr val="000000"/>
                </a:solidFill>
                <a:latin typeface="Calibri"/>
              </a:rPr>
              <a:t>Forecast at 12:39 UT (FLAREMAIL)</a:t>
            </a:r>
            <a:endParaRPr lang="en-US" sz="1200" b="0" strike="noStrike" spc="-1" dirty="0">
              <a:latin typeface="Arial"/>
            </a:endParaRPr>
          </a:p>
          <a:p>
            <a:pPr>
              <a:lnSpc>
                <a:spcPct val="100000"/>
              </a:lnSpc>
            </a:pPr>
            <a:r>
              <a:rPr lang="en-US" sz="1100" b="0" strike="noStrike" spc="-1" dirty="0">
                <a:solidFill>
                  <a:srgbClr val="000000"/>
                </a:solidFill>
                <a:latin typeface="Calibri"/>
              </a:rPr>
              <a:t>A GOES X-ray solar flare of </a:t>
            </a:r>
            <a:r>
              <a:rPr lang="en-US" sz="1100" b="1" strike="noStrike" spc="-1" dirty="0">
                <a:solidFill>
                  <a:srgbClr val="000000"/>
                </a:solidFill>
                <a:latin typeface="Calibri"/>
              </a:rPr>
              <a:t>X9.3 magnitude </a:t>
            </a:r>
            <a:r>
              <a:rPr lang="en-US" sz="1100" b="0" strike="noStrike" spc="-1" dirty="0">
                <a:solidFill>
                  <a:srgbClr val="000000"/>
                </a:solidFill>
                <a:latin typeface="Calibri"/>
              </a:rPr>
              <a:t>was detected with peak time </a:t>
            </a:r>
            <a:r>
              <a:rPr lang="en-US" sz="1100" b="1" strike="noStrike" spc="-1" dirty="0">
                <a:solidFill>
                  <a:srgbClr val="000000"/>
                </a:solidFill>
                <a:latin typeface="Calibri"/>
              </a:rPr>
              <a:t>2017-09-06T 12:02:00Z</a:t>
            </a:r>
            <a:endParaRPr lang="en-US" sz="1100" b="1" strike="noStrike" spc="-1" dirty="0">
              <a:latin typeface="Arial"/>
            </a:endParaRPr>
          </a:p>
        </p:txBody>
      </p:sp>
      <p:pic>
        <p:nvPicPr>
          <p:cNvPr id="128" name="Picture 2"/>
          <p:cNvPicPr/>
          <p:nvPr/>
        </p:nvPicPr>
        <p:blipFill>
          <a:blip r:embed="rId2"/>
          <a:stretch/>
        </p:blipFill>
        <p:spPr>
          <a:xfrm>
            <a:off x="550440" y="974520"/>
            <a:ext cx="5299920" cy="5748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333" y="364067"/>
            <a:ext cx="10794999" cy="400110"/>
          </a:xfrm>
          <a:prstGeom prst="rect">
            <a:avLst/>
          </a:prstGeom>
          <a:solidFill>
            <a:schemeClr val="bg1">
              <a:lumMod val="85000"/>
            </a:schemeClr>
          </a:solidFill>
        </p:spPr>
        <p:txBody>
          <a:bodyPr wrap="square" rtlCol="0">
            <a:spAutoFit/>
          </a:bodyPr>
          <a:lstStyle/>
          <a:p>
            <a:r>
              <a:rPr lang="fr-BE" sz="2000" b="1" dirty="0" smtClean="0">
                <a:latin typeface="Agency FB" panose="020B0503020202020204" pitchFamily="34" charset="0"/>
              </a:rPr>
              <a:t>06/09/2017   16:00 </a:t>
            </a:r>
            <a:r>
              <a:rPr lang="fr-BE" sz="2000" b="1" dirty="0">
                <a:latin typeface="Agency FB" panose="020B0503020202020204" pitchFamily="34" charset="0"/>
              </a:rPr>
              <a:t>UT </a:t>
            </a:r>
            <a:r>
              <a:rPr lang="fr-BE" sz="2000" b="1" dirty="0" smtClean="0">
                <a:latin typeface="Agency FB" panose="020B0503020202020204" pitchFamily="34" charset="0"/>
              </a:rPr>
              <a:t>								           R.136 SPM</a:t>
            </a:r>
            <a:endParaRPr lang="en-US" sz="2000" b="1" dirty="0">
              <a:latin typeface="Agency FB" panose="020B0503020202020204" pitchFamily="34" charset="0"/>
            </a:endParaRPr>
          </a:p>
        </p:txBody>
      </p:sp>
      <p:sp>
        <p:nvSpPr>
          <p:cNvPr id="3" name="TextBox 2"/>
          <p:cNvSpPr txBox="1"/>
          <p:nvPr/>
        </p:nvSpPr>
        <p:spPr>
          <a:xfrm>
            <a:off x="550333" y="972079"/>
            <a:ext cx="10457301" cy="307777"/>
          </a:xfrm>
          <a:prstGeom prst="rect">
            <a:avLst/>
          </a:prstGeom>
          <a:noFill/>
        </p:spPr>
        <p:txBody>
          <a:bodyPr wrap="square" rtlCol="0">
            <a:spAutoFit/>
          </a:bodyPr>
          <a:lstStyle/>
          <a:p>
            <a:r>
              <a:rPr lang="en-US" sz="1400" b="1" dirty="0" smtClean="0"/>
              <a:t>R.136 SPM Forecast for 7</a:t>
            </a:r>
            <a:r>
              <a:rPr lang="en-US" sz="1400" b="1" baseline="30000" dirty="0" smtClean="0"/>
              <a:t>th</a:t>
            </a:r>
            <a:r>
              <a:rPr lang="en-US" sz="1400" b="1" dirty="0" smtClean="0"/>
              <a:t> Sept. 2017</a:t>
            </a:r>
            <a:endParaRPr lang="en-US" sz="1400" b="1" dirty="0"/>
          </a:p>
        </p:txBody>
      </p:sp>
      <p:sp>
        <p:nvSpPr>
          <p:cNvPr id="5" name="TextBox 4"/>
          <p:cNvSpPr txBox="1"/>
          <p:nvPr/>
        </p:nvSpPr>
        <p:spPr>
          <a:xfrm>
            <a:off x="550333" y="6161382"/>
            <a:ext cx="12054839" cy="523220"/>
          </a:xfrm>
          <a:prstGeom prst="rect">
            <a:avLst/>
          </a:prstGeom>
          <a:noFill/>
        </p:spPr>
        <p:txBody>
          <a:bodyPr wrap="none" rtlCol="0">
            <a:spAutoFit/>
          </a:bodyPr>
          <a:lstStyle/>
          <a:p>
            <a:r>
              <a:rPr lang="en-US" sz="1400" b="1" dirty="0" smtClean="0"/>
              <a:t>NOTE</a:t>
            </a:r>
            <a:r>
              <a:rPr lang="en-US" sz="1400" dirty="0" smtClean="0"/>
              <a:t>: R.136 SPM </a:t>
            </a:r>
            <a:r>
              <a:rPr lang="en-US" sz="1400" dirty="0"/>
              <a:t>runs once per day using the </a:t>
            </a:r>
            <a:r>
              <a:rPr lang="en-US" sz="1400" dirty="0" err="1"/>
              <a:t>Kp</a:t>
            </a:r>
            <a:r>
              <a:rPr lang="en-US" sz="1400" dirty="0"/>
              <a:t> forecast made available by NOAA/SWPC at 12:30 UT providing a forecast for the </a:t>
            </a:r>
            <a:r>
              <a:rPr lang="en-US" sz="1400" dirty="0" smtClean="0"/>
              <a:t>electron </a:t>
            </a:r>
            <a:r>
              <a:rPr lang="en-US" sz="1400" dirty="0"/>
              <a:t>density </a:t>
            </a:r>
            <a:endParaRPr lang="en-US" sz="1400" dirty="0" smtClean="0"/>
          </a:p>
          <a:p>
            <a:r>
              <a:rPr lang="en-US" sz="1400" dirty="0" smtClean="0"/>
              <a:t>and </a:t>
            </a:r>
            <a:r>
              <a:rPr lang="en-US" sz="1400" dirty="0"/>
              <a:t>temperature for the following day</a:t>
            </a:r>
            <a:r>
              <a:rPr lang="en-US" sz="1400" dirty="0" smtClean="0"/>
              <a:t>. The model is made available in the form of a movie(.GIF format); hover over to play.</a:t>
            </a:r>
            <a:endParaRPr lang="en-US" sz="1400" dirty="0"/>
          </a:p>
        </p:txBody>
      </p:sp>
      <p:pic>
        <p:nvPicPr>
          <p:cNvPr id="6" name="plasmasphere_e_den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80962" y="1354121"/>
            <a:ext cx="4732996" cy="4732996"/>
          </a:xfrm>
          <a:prstGeom prst="rect">
            <a:avLst/>
          </a:prstGeom>
        </p:spPr>
      </p:pic>
      <p:pic>
        <p:nvPicPr>
          <p:cNvPr id="7" name="plasmasphere_e_temp">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586953" y="1462864"/>
            <a:ext cx="4624253" cy="4624253"/>
          </a:xfrm>
          <a:prstGeom prst="rect">
            <a:avLst/>
          </a:prstGeom>
        </p:spPr>
      </p:pic>
    </p:spTree>
    <p:extLst>
      <p:ext uri="{BB962C8B-B14F-4D97-AF65-F5344CB8AC3E}">
        <p14:creationId xmlns:p14="http://schemas.microsoft.com/office/powerpoint/2010/main" val="3578683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354</Words>
  <Application>Microsoft Office PowerPoint</Application>
  <PresentationFormat>Widescreen</PresentationFormat>
  <Paragraphs>21</Paragraphs>
  <Slides>6</Slides>
  <Notes>0</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Agency FB</vt:lpstr>
      <vt:lpstr>Arial</vt:lpstr>
      <vt:lpstr>Calibri</vt:lpstr>
      <vt:lpstr>Calibri Light</vt:lpstr>
      <vt:lpstr>DejaVu Sans</vt:lpstr>
      <vt:lpstr>NotesEsa</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 DATA: INTRODUCTION</dc:title>
  <dc:subject/>
  <dc:creator>Dhiren Kindarkhedia</dc:creator>
  <dc:description/>
  <cp:lastModifiedBy>Dhiren Kindarkhedia</cp:lastModifiedBy>
  <cp:revision>8</cp:revision>
  <dcterms:created xsi:type="dcterms:W3CDTF">2022-06-16T10:10:54Z</dcterms:created>
  <dcterms:modified xsi:type="dcterms:W3CDTF">2022-09-14T16:54:37Z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2</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