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27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9"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1"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6"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8"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9"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4"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6"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7"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8"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9"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0"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1"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5"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7"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0"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4"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6"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7"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2"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14"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5"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6"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7"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8"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9"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en-US" sz="4400" b="0" strike="noStrike" spc="-1">
                <a:solidFill>
                  <a:srgbClr val="000000"/>
                </a:solidFill>
                <a:latin typeface="Calibri Light"/>
              </a:rPr>
              <a:t>Click to edit Master title style</a:t>
            </a:r>
            <a:endParaRPr lang="en-US" sz="4400" b="0" strike="noStrike" spc="-1">
              <a:solidFill>
                <a:srgbClr val="000000"/>
              </a:solidFill>
              <a:latin typeface="Calibri"/>
            </a:endParaRPr>
          </a:p>
        </p:txBody>
      </p:sp>
      <p:sp>
        <p:nvSpPr>
          <p:cNvPr id="6"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en-US" sz="2800" b="0" strike="noStrike" spc="-1">
                <a:solidFill>
                  <a:srgbClr val="000000"/>
                </a:solidFill>
                <a:latin typeface="Calibri"/>
              </a:rPr>
              <a:t>Edit Master text styles</a:t>
            </a:r>
          </a:p>
          <a:p>
            <a:pPr marL="685800" lvl="1" indent="-228240">
              <a:lnSpc>
                <a:spcPct val="90000"/>
              </a:lnSpc>
              <a:spcBef>
                <a:spcPts val="499"/>
              </a:spcBef>
              <a:buClr>
                <a:srgbClr val="000000"/>
              </a:buClr>
              <a:buFont typeface="Arial"/>
              <a:buChar char="•"/>
            </a:pPr>
            <a:r>
              <a:rPr lang="en-US" sz="2400" b="0" strike="noStrike" spc="-1">
                <a:solidFill>
                  <a:srgbClr val="000000"/>
                </a:solidFill>
                <a:latin typeface="Calibri"/>
              </a:rPr>
              <a:t>Second level</a:t>
            </a:r>
          </a:p>
          <a:p>
            <a:pPr marL="1143000" lvl="2" indent="-228240">
              <a:lnSpc>
                <a:spcPct val="90000"/>
              </a:lnSpc>
              <a:spcBef>
                <a:spcPts val="499"/>
              </a:spcBef>
              <a:buClr>
                <a:srgbClr val="000000"/>
              </a:buClr>
              <a:buFont typeface="Arial"/>
              <a:buChar char="•"/>
            </a:pPr>
            <a:r>
              <a:rPr lang="en-US" sz="2000" b="0" strike="noStrike" spc="-1">
                <a:solidFill>
                  <a:srgbClr val="000000"/>
                </a:solidFill>
                <a:latin typeface="Calibri"/>
              </a:rPr>
              <a:t>Third level</a:t>
            </a:r>
          </a:p>
          <a:p>
            <a:pPr marL="1600200" lvl="3" indent="-228240">
              <a:lnSpc>
                <a:spcPct val="90000"/>
              </a:lnSpc>
              <a:spcBef>
                <a:spcPts val="499"/>
              </a:spcBef>
              <a:buClr>
                <a:srgbClr val="000000"/>
              </a:buClr>
              <a:buFont typeface="Arial"/>
              <a:buChar char="•"/>
            </a:pPr>
            <a:r>
              <a:rPr lang="en-US" sz="1800" b="0" strike="noStrike" spc="-1">
                <a:solidFill>
                  <a:srgbClr val="000000"/>
                </a:solidFill>
                <a:latin typeface="Calibri"/>
              </a:rPr>
              <a:t>Fourth level</a:t>
            </a:r>
          </a:p>
          <a:p>
            <a:pPr marL="2057400" lvl="4" indent="-228240">
              <a:lnSpc>
                <a:spcPct val="90000"/>
              </a:lnSpc>
              <a:spcBef>
                <a:spcPts val="499"/>
              </a:spcBef>
              <a:buClr>
                <a:srgbClr val="000000"/>
              </a:buClr>
              <a:buFont typeface="Arial"/>
              <a:buChar char="•"/>
            </a:pPr>
            <a:r>
              <a:rPr lang="en-US" sz="1800" b="0" strike="noStrike" spc="-1">
                <a:solidFill>
                  <a:srgbClr val="000000"/>
                </a:solidFill>
                <a:latin typeface="Calibri"/>
              </a:rPr>
              <a:t>Fifth level</a:t>
            </a:r>
          </a:p>
        </p:txBody>
      </p:sp>
      <p:sp>
        <p:nvSpPr>
          <p:cNvPr id="2"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BE417A81-A2CA-43C1-9BCD-573A0ED11E86}" type="datetime">
              <a:rPr lang="en-US" sz="1200" b="0" strike="noStrike" spc="-1">
                <a:solidFill>
                  <a:srgbClr val="8B8B8B"/>
                </a:solidFill>
                <a:latin typeface="Calibri"/>
              </a:rPr>
              <a:t>9/14/2022</a:t>
            </a:fld>
            <a:endParaRPr lang="en-US" sz="1200" b="0" strike="noStrike" spc="-1">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C8EDFE1D-DC40-4922-866D-3B18F481D0B4}"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en-US" sz="6000" b="0" strike="noStrike" spc="-1">
                <a:solidFill>
                  <a:srgbClr val="000000"/>
                </a:solidFill>
                <a:latin typeface="Calibri Light"/>
              </a:rPr>
              <a:t>Click to edit Master title style</a:t>
            </a:r>
            <a:endParaRPr lang="en-US" sz="6000" b="0" strike="noStrike" spc="-1">
              <a:solidFill>
                <a:srgbClr val="000000"/>
              </a:solidFill>
              <a:latin typeface="Calibri"/>
            </a:endParaRPr>
          </a:p>
        </p:txBody>
      </p:sp>
      <p:sp>
        <p:nvSpPr>
          <p:cNvPr id="42"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28C1705B-3CF2-4B5B-BEDE-8E03D5ED9A07}" type="datetime">
              <a:rPr lang="en-US" sz="1200" b="0" strike="noStrike" spc="-1">
                <a:solidFill>
                  <a:srgbClr val="8B8B8B"/>
                </a:solidFill>
                <a:latin typeface="Calibri"/>
              </a:rPr>
              <a:t>9/14/2022</a:t>
            </a:fld>
            <a:endParaRPr lang="en-US" sz="1200" b="0" strike="noStrike" spc="-1">
              <a:latin typeface="Times New Roman"/>
            </a:endParaRPr>
          </a:p>
        </p:txBody>
      </p:sp>
      <p:sp>
        <p:nvSpPr>
          <p:cNvPr id="43" name="PlaceHolder 3"/>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4"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E61A6D57-30C3-4092-8E62-3AD350326BD3}" type="slidenum">
              <a:rPr lang="en-US" sz="1200" b="0" strike="noStrike" spc="-1">
                <a:solidFill>
                  <a:srgbClr val="8B8B8B"/>
                </a:solidFill>
                <a:latin typeface="Calibri"/>
              </a:rPr>
              <a:t>‹#›</a:t>
            </a:fld>
            <a:endParaRPr lang="en-US" sz="1200" b="0" strike="noStrike" spc="-1">
              <a:latin typeface="Times New Roman"/>
            </a:endParaRPr>
          </a:p>
        </p:txBody>
      </p:sp>
      <p:sp>
        <p:nvSpPr>
          <p:cNvPr id="45"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240"/>
            <a:ext cx="10972080" cy="1144440"/>
          </a:xfrm>
          <a:prstGeom prst="rect">
            <a:avLst/>
          </a:prstGeom>
        </p:spPr>
        <p:txBody>
          <a:bodyPr lIns="0" tIns="0" rIns="0" bIns="0" anchor="ctr">
            <a:noAutofit/>
          </a:bodyPr>
          <a:lstStyle/>
          <a:p>
            <a:pPr algn="ctr"/>
            <a:r>
              <a:rPr lang="en-US" sz="5320" b="0" strike="noStrike" spc="-1">
                <a:latin typeface="Arial"/>
              </a:rPr>
              <a:t>Click to edit the title text format</a:t>
            </a:r>
          </a:p>
        </p:txBody>
      </p:sp>
      <p:sp>
        <p:nvSpPr>
          <p:cNvPr id="83" name="PlaceHolder 2"/>
          <p:cNvSpPr>
            <a:spLocks noGrp="1"/>
          </p:cNvSpPr>
          <p:nvPr>
            <p:ph type="body"/>
          </p:nvPr>
        </p:nvSpPr>
        <p:spPr>
          <a:xfrm>
            <a:off x="609480" y="1604160"/>
            <a:ext cx="10972080" cy="3977280"/>
          </a:xfrm>
          <a:prstGeom prst="rect">
            <a:avLst/>
          </a:prstGeom>
        </p:spPr>
        <p:txBody>
          <a:bodyPr lIns="0" tIns="0" rIns="0" bIns="0">
            <a:normAutofit/>
          </a:bodyPr>
          <a:lstStyle/>
          <a:p>
            <a:pPr marL="432000" indent="-324000">
              <a:spcBef>
                <a:spcPts val="1712"/>
              </a:spcBef>
              <a:buClr>
                <a:srgbClr val="000000"/>
              </a:buClr>
              <a:buSzPct val="45000"/>
              <a:buFont typeface="Wingdings" charset="2"/>
              <a:buChar char=""/>
            </a:pPr>
            <a:r>
              <a:rPr lang="en-US" sz="3870" b="0" strike="noStrike" spc="-1">
                <a:latin typeface="Arial"/>
              </a:rPr>
              <a:t>Click to edit the outline text format</a:t>
            </a:r>
          </a:p>
          <a:p>
            <a:pPr marL="864000" lvl="1" indent="-324000">
              <a:spcBef>
                <a:spcPts val="1369"/>
              </a:spcBef>
              <a:buClr>
                <a:srgbClr val="000000"/>
              </a:buClr>
              <a:buSzPct val="75000"/>
              <a:buFont typeface="Symbol" charset="2"/>
              <a:buChar char=""/>
            </a:pPr>
            <a:r>
              <a:rPr lang="en-US" sz="3380" b="0" strike="noStrike" spc="-1">
                <a:latin typeface="Arial"/>
              </a:rPr>
              <a:t>Second Outline Level</a:t>
            </a:r>
          </a:p>
          <a:p>
            <a:pPr marL="1296000" lvl="2" indent="-288000">
              <a:spcBef>
                <a:spcPts val="1026"/>
              </a:spcBef>
              <a:buClr>
                <a:srgbClr val="000000"/>
              </a:buClr>
              <a:buSzPct val="45000"/>
              <a:buFont typeface="Wingdings" charset="2"/>
              <a:buChar char=""/>
            </a:pPr>
            <a:r>
              <a:rPr lang="en-US" sz="2900" b="0" strike="noStrike" spc="-1">
                <a:latin typeface="Arial"/>
              </a:rPr>
              <a:t>Third Outline Level</a:t>
            </a:r>
          </a:p>
          <a:p>
            <a:pPr marL="1728000" lvl="3" indent="-216000">
              <a:spcBef>
                <a:spcPts val="683"/>
              </a:spcBef>
              <a:buClr>
                <a:srgbClr val="000000"/>
              </a:buClr>
              <a:buSzPct val="75000"/>
              <a:buFont typeface="Symbol" charset="2"/>
              <a:buChar char=""/>
            </a:pPr>
            <a:r>
              <a:rPr lang="en-US" sz="2420" b="0" strike="noStrike" spc="-1">
                <a:latin typeface="Arial"/>
              </a:rPr>
              <a:t>Fourth Outline Level</a:t>
            </a:r>
          </a:p>
          <a:p>
            <a:pPr marL="2160000" lvl="4" indent="-216000">
              <a:spcBef>
                <a:spcPts val="340"/>
              </a:spcBef>
              <a:buClr>
                <a:srgbClr val="000000"/>
              </a:buClr>
              <a:buSzPct val="45000"/>
              <a:buFont typeface="Wingdings" charset="2"/>
              <a:buChar char=""/>
            </a:pPr>
            <a:r>
              <a:rPr lang="en-US" sz="2420" b="0" strike="noStrike" spc="-1">
                <a:latin typeface="Arial"/>
              </a:rPr>
              <a:t>Fifth Outline Level</a:t>
            </a:r>
          </a:p>
          <a:p>
            <a:pPr marL="2592000" lvl="5" indent="-216000">
              <a:spcBef>
                <a:spcPts val="340"/>
              </a:spcBef>
              <a:buClr>
                <a:srgbClr val="000000"/>
              </a:buClr>
              <a:buSzPct val="45000"/>
              <a:buFont typeface="Wingdings" charset="2"/>
              <a:buChar char=""/>
            </a:pPr>
            <a:r>
              <a:rPr lang="en-US" sz="2420" b="0" strike="noStrike" spc="-1">
                <a:latin typeface="Arial"/>
              </a:rPr>
              <a:t>Sixth Outline Level</a:t>
            </a:r>
          </a:p>
          <a:p>
            <a:pPr marL="3024000" lvl="6" indent="-216000">
              <a:spcBef>
                <a:spcPts val="340"/>
              </a:spcBef>
              <a:buClr>
                <a:srgbClr val="000000"/>
              </a:buClr>
              <a:buSzPct val="45000"/>
              <a:buFont typeface="Wingdings" charset="2"/>
              <a:buChar char=""/>
            </a:pPr>
            <a:r>
              <a:rPr lang="en-US" sz="242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
          <p:cNvSpPr/>
          <p:nvPr/>
        </p:nvSpPr>
        <p:spPr>
          <a:xfrm>
            <a:off x="774000" y="670680"/>
            <a:ext cx="10727280" cy="2647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2800" b="0" strike="noStrike" spc="-1">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lang="en-US"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331560" y="221040"/>
            <a:ext cx="11722320" cy="1552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4800" b="0" strike="noStrike" spc="-1">
                <a:solidFill>
                  <a:srgbClr val="FF0000"/>
                </a:solidFill>
                <a:latin typeface="NotesEsa"/>
                <a:ea typeface="DejaVu Sans"/>
              </a:rPr>
              <a:t>Issue time of the data: </a:t>
            </a:r>
            <a:endParaRPr lang="en-US" sz="4800" b="0" strike="noStrike" spc="-1">
              <a:latin typeface="Arial"/>
            </a:endParaRPr>
          </a:p>
          <a:p>
            <a:pPr algn="just">
              <a:lnSpc>
                <a:spcPct val="100000"/>
              </a:lnSpc>
            </a:pPr>
            <a:r>
              <a:rPr lang="en-GB" sz="4800" b="0" strike="noStrike" spc="-1">
                <a:solidFill>
                  <a:srgbClr val="FF0000"/>
                </a:solidFill>
                <a:latin typeface="NotesEsa"/>
                <a:ea typeface="DejaVu Sans"/>
              </a:rPr>
              <a:t>	YYYY – M1 – D1   UTC</a:t>
            </a:r>
            <a:endParaRPr lang="en-US" sz="4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Shape 1"/>
          <p:cNvSpPr txBox="1"/>
          <p:nvPr/>
        </p:nvSpPr>
        <p:spPr>
          <a:xfrm>
            <a:off x="1273680" y="173520"/>
            <a:ext cx="9411480" cy="1325160"/>
          </a:xfrm>
          <a:prstGeom prst="rect">
            <a:avLst/>
          </a:prstGeom>
          <a:noFill/>
          <a:ln>
            <a:noFill/>
          </a:ln>
        </p:spPr>
        <p:txBody>
          <a:bodyPr anchor="ctr">
            <a:noAutofit/>
          </a:bodyPr>
          <a:lstStyle/>
          <a:p>
            <a:pPr algn="ctr">
              <a:lnSpc>
                <a:spcPct val="90000"/>
              </a:lnSpc>
            </a:pPr>
            <a:r>
              <a:rPr lang="fr-BE" sz="5400" b="1" strike="noStrike" spc="-1">
                <a:solidFill>
                  <a:srgbClr val="000000"/>
                </a:solidFill>
                <a:latin typeface="Calibri Light"/>
              </a:rPr>
              <a:t>R-ESC DATA: INTRODUCTION</a:t>
            </a:r>
            <a:endParaRPr lang="en-US" sz="5400" b="0" strike="noStrike" spc="-1">
              <a:solidFill>
                <a:srgbClr val="000000"/>
              </a:solidFill>
              <a:latin typeface="Calibri"/>
            </a:endParaRPr>
          </a:p>
        </p:txBody>
      </p:sp>
      <p:sp>
        <p:nvSpPr>
          <p:cNvPr id="123" name="TextShape 2"/>
          <p:cNvSpPr txBox="1"/>
          <p:nvPr/>
        </p:nvSpPr>
        <p:spPr>
          <a:xfrm>
            <a:off x="838080" y="1825560"/>
            <a:ext cx="10515240" cy="4350960"/>
          </a:xfrm>
          <a:prstGeom prst="rect">
            <a:avLst/>
          </a:prstGeom>
          <a:noFill/>
          <a:ln>
            <a:noFill/>
          </a:ln>
        </p:spPr>
        <p:txBody>
          <a:bodyPr>
            <a:normAutofit fontScale="82500" lnSpcReduction="20000"/>
          </a:bodyPr>
          <a:lstStyle/>
          <a:p>
            <a:pPr>
              <a:lnSpc>
                <a:spcPct val="90000"/>
              </a:lnSpc>
              <a:spcBef>
                <a:spcPts val="1001"/>
              </a:spcBef>
              <a:tabLst>
                <a:tab pos="0" algn="l"/>
              </a:tabLst>
            </a:pPr>
            <a:r>
              <a:rPr lang="en-US" sz="4500" b="0" strike="noStrike" spc="-1" dirty="0">
                <a:solidFill>
                  <a:srgbClr val="000000"/>
                </a:solidFill>
                <a:latin typeface="Calibri"/>
              </a:rPr>
              <a:t>The main format for every SWE event day is:</a:t>
            </a:r>
            <a:r>
              <a:rPr dirty="0"/>
              <a:t/>
            </a:r>
            <a:br>
              <a:rPr dirty="0"/>
            </a:br>
            <a:r>
              <a:rPr dirty="0"/>
              <a:t/>
            </a:r>
            <a:br>
              <a:rPr dirty="0"/>
            </a:br>
            <a:r>
              <a:rPr lang="en-US" sz="2800" b="0" strike="noStrike" spc="-1" dirty="0">
                <a:solidFill>
                  <a:srgbClr val="000000"/>
                </a:solidFill>
                <a:latin typeface="Calibri"/>
              </a:rPr>
              <a:t>    </a:t>
            </a:r>
            <a:r>
              <a:rPr lang="en-US" sz="3200" b="1" strike="noStrike" spc="-1" dirty="0">
                <a:solidFill>
                  <a:srgbClr val="000000"/>
                </a:solidFill>
                <a:latin typeface="Calibri"/>
              </a:rPr>
              <a:t>07:00 UTC </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previous day updates after 16:00 UTC if relevant)</a:t>
            </a:r>
            <a:r>
              <a:rPr dirty="0"/>
              <a:t/>
            </a:r>
            <a:br>
              <a:rPr dirty="0"/>
            </a:br>
            <a:r>
              <a:rPr dirty="0"/>
              <a:t/>
            </a:r>
            <a:br>
              <a:rPr dirty="0"/>
            </a:br>
            <a:r>
              <a:rPr lang="en-US" sz="3200" b="1" strike="noStrike" spc="-1" dirty="0">
                <a:solidFill>
                  <a:srgbClr val="000000"/>
                </a:solidFill>
                <a:latin typeface="Calibri"/>
              </a:rPr>
              <a:t>12:00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update(only if a significant event is reported) + </a:t>
            </a:r>
            <a:r>
              <a:rPr lang="en-US" sz="2800" b="0" strike="noStrike" spc="-1" dirty="0" smtClean="0">
                <a:solidFill>
                  <a:srgbClr val="000000"/>
                </a:solidFill>
                <a:latin typeface="Calibri"/>
              </a:rPr>
              <a:t>R.119 SREM </a:t>
            </a:r>
            <a:r>
              <a:rPr lang="en-US" sz="2800" b="0" strike="noStrike" spc="-1" dirty="0">
                <a:solidFill>
                  <a:srgbClr val="000000"/>
                </a:solidFill>
                <a:latin typeface="Calibri"/>
              </a:rPr>
              <a:t>update for the previous day (available at around 12:00 UTC)</a:t>
            </a:r>
            <a:r>
              <a:rPr dirty="0"/>
              <a:t/>
            </a:r>
            <a:br>
              <a:rPr dirty="0"/>
            </a:br>
            <a:r>
              <a:rPr dirty="0"/>
              <a:t/>
            </a:r>
            <a:br>
              <a:rPr dirty="0"/>
            </a:br>
            <a:r>
              <a:rPr lang="en-US" sz="3200" b="1" strike="noStrike" spc="-1" dirty="0">
                <a:solidFill>
                  <a:srgbClr val="000000"/>
                </a:solidFill>
                <a:latin typeface="Calibri"/>
              </a:rPr>
              <a:t>16:00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SPM forecast for the next day (available at around 14:30 UTC) + EPT flux for previous week minus last two days</a:t>
            </a:r>
            <a:r>
              <a:rPr lang="en-US" sz="2800" b="0" strike="noStrike" spc="-1" dirty="0" smtClean="0">
                <a:solidFill>
                  <a:srgbClr val="000000"/>
                </a:solidFill>
                <a:latin typeface="Calibri"/>
              </a:rPr>
              <a:t>.</a:t>
            </a:r>
            <a:endParaRPr lang="en-US" sz="2800" b="0" strike="noStrike" spc="-1" dirty="0">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TextShape 1"/>
          <p:cNvSpPr txBox="1"/>
          <p:nvPr/>
        </p:nvSpPr>
        <p:spPr>
          <a:xfrm>
            <a:off x="838080" y="365040"/>
            <a:ext cx="10515240" cy="1325160"/>
          </a:xfrm>
          <a:prstGeom prst="rect">
            <a:avLst/>
          </a:prstGeom>
          <a:noFill/>
          <a:ln>
            <a:noFill/>
          </a:ln>
        </p:spPr>
        <p:txBody>
          <a:bodyPr anchor="ctr">
            <a:noAutofit/>
          </a:bodyPr>
          <a:lstStyle/>
          <a:p>
            <a:pPr>
              <a:lnSpc>
                <a:spcPct val="90000"/>
              </a:lnSpc>
            </a:pPr>
            <a:r>
              <a:rPr lang="fr-BE" sz="4400" b="0" strike="noStrike" spc="-1">
                <a:solidFill>
                  <a:srgbClr val="000000"/>
                </a:solidFill>
                <a:latin typeface="Calibri Light"/>
              </a:rPr>
              <a:t>DAY 1.1</a:t>
            </a:r>
            <a:endParaRPr lang="en-US" sz="4400" b="0" strike="noStrike" spc="-1">
              <a:solidFill>
                <a:srgbClr val="000000"/>
              </a:solidFill>
              <a:latin typeface="Calibri"/>
            </a:endParaRPr>
          </a:p>
        </p:txBody>
      </p:sp>
      <p:sp>
        <p:nvSpPr>
          <p:cNvPr id="125" name="TextShape 2"/>
          <p:cNvSpPr txBox="1"/>
          <p:nvPr/>
        </p:nvSpPr>
        <p:spPr>
          <a:xfrm>
            <a:off x="838080" y="1825560"/>
            <a:ext cx="10515240" cy="4350960"/>
          </a:xfrm>
          <a:prstGeom prst="rect">
            <a:avLst/>
          </a:prstGeom>
          <a:noFill/>
          <a:ln>
            <a:noFill/>
          </a:ln>
        </p:spPr>
        <p:txBody>
          <a:bodyPr>
            <a:noAutofit/>
          </a:bodyPr>
          <a:lstStyle/>
          <a:p>
            <a:pPr marL="228600" indent="-228240">
              <a:lnSpc>
                <a:spcPct val="90000"/>
              </a:lnSpc>
              <a:spcBef>
                <a:spcPts val="1001"/>
              </a:spcBef>
              <a:buClr>
                <a:srgbClr val="000000"/>
              </a:buClr>
              <a:buFont typeface="Arial"/>
              <a:buChar char="•"/>
            </a:pPr>
            <a:r>
              <a:rPr lang="fr-BE" sz="2800" b="0" strike="noStrike" spc="-1">
                <a:solidFill>
                  <a:srgbClr val="000000"/>
                </a:solidFill>
                <a:latin typeface="Calibri"/>
              </a:rPr>
              <a:t>WEDNESDAY, 6 SEPTEMBER 2017 12:00 UT</a:t>
            </a:r>
            <a:endParaRPr lang="en-US"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550440" y="338040"/>
            <a:ext cx="10996920"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BE" sz="2000" b="1" strike="noStrike" spc="-1" dirty="0">
                <a:solidFill>
                  <a:srgbClr val="000000"/>
                </a:solidFill>
                <a:latin typeface="Agency FB"/>
              </a:rPr>
              <a:t>06/09/2017   12:00 UT</a:t>
            </a:r>
            <a:r>
              <a:rPr lang="fr-BE" sz="2000" b="0" strike="noStrike" spc="-1" dirty="0">
                <a:solidFill>
                  <a:srgbClr val="000000"/>
                </a:solidFill>
                <a:latin typeface="Agency FB"/>
              </a:rPr>
              <a:t>							</a:t>
            </a:r>
            <a:r>
              <a:rPr lang="fr-BE" sz="2000" b="0" strike="noStrike" spc="-1" dirty="0" smtClean="0">
                <a:solidFill>
                  <a:srgbClr val="000000"/>
                </a:solidFill>
                <a:latin typeface="Agency FB"/>
              </a:rPr>
              <a:t>	       </a:t>
            </a:r>
            <a:r>
              <a:rPr lang="fr-BE" sz="2000" b="1" strike="noStrike" spc="-1" dirty="0" smtClean="0">
                <a:solidFill>
                  <a:srgbClr val="000000"/>
                </a:solidFill>
                <a:latin typeface="Agency FB"/>
              </a:rPr>
              <a:t>R.134 COMESEP</a:t>
            </a:r>
            <a:endParaRPr lang="en-US" sz="2000" b="1" strike="noStrike" spc="-1" dirty="0">
              <a:latin typeface="Arial"/>
            </a:endParaRPr>
          </a:p>
        </p:txBody>
      </p:sp>
      <p:sp>
        <p:nvSpPr>
          <p:cNvPr id="127" name="CustomShape 2"/>
          <p:cNvSpPr/>
          <p:nvPr/>
        </p:nvSpPr>
        <p:spPr>
          <a:xfrm>
            <a:off x="5848200" y="870120"/>
            <a:ext cx="6095520" cy="278392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 at 09:20 UT (SEPFORECAST)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The risk level for a </a:t>
            </a:r>
            <a:r>
              <a:rPr lang="en-US" sz="1100" b="1" strike="noStrike" spc="-1" dirty="0">
                <a:solidFill>
                  <a:srgbClr val="000000"/>
                </a:solidFill>
                <a:latin typeface="Calibri"/>
              </a:rPr>
              <a:t>SEP proton storm (&gt;10 MeV) </a:t>
            </a:r>
            <a:r>
              <a:rPr lang="en-US" sz="1100" b="0" strike="noStrike" spc="-1" dirty="0">
                <a:solidFill>
                  <a:srgbClr val="000000"/>
                </a:solidFill>
                <a:latin typeface="Calibri"/>
              </a:rPr>
              <a:t>at Earth is </a:t>
            </a:r>
            <a:r>
              <a:rPr lang="en-US" sz="1100" b="1" strike="noStrike" spc="-1" dirty="0">
                <a:solidFill>
                  <a:srgbClr val="000000"/>
                </a:solidFill>
                <a:latin typeface="Calibri"/>
              </a:rPr>
              <a:t>MEDIUM</a:t>
            </a:r>
            <a:r>
              <a:rPr lang="en-US" sz="1100" b="0" strike="noStrike" spc="-1" dirty="0">
                <a:solidFill>
                  <a:srgbClr val="000000"/>
                </a:solidFill>
                <a:latin typeface="Calibri"/>
              </a:rPr>
              <a:t> due to:</a:t>
            </a:r>
            <a:endParaRPr lang="en-US" sz="1100" b="0" strike="noStrike" spc="-1" dirty="0">
              <a:latin typeface="Arial"/>
            </a:endParaRPr>
          </a:p>
          <a:p>
            <a:pPr indent="-216000">
              <a:lnSpc>
                <a:spcPct val="100000"/>
              </a:lnSpc>
              <a:buClr>
                <a:srgbClr val="000000"/>
              </a:buClr>
              <a:buFont typeface="Calibri Light"/>
              <a:buAutoNum type="arabicPeriod"/>
            </a:pPr>
            <a:r>
              <a:rPr lang="en-US" sz="1100" b="1" strike="noStrike" spc="-1" dirty="0">
                <a:solidFill>
                  <a:srgbClr val="000000"/>
                </a:solidFill>
                <a:latin typeface="Calibri"/>
              </a:rPr>
              <a:t>Expected occurrence probability: Possible</a:t>
            </a:r>
            <a:endParaRPr lang="en-US" sz="1100" b="0" strike="noStrike" spc="-1" dirty="0">
              <a:latin typeface="Arial"/>
            </a:endParaRPr>
          </a:p>
          <a:p>
            <a:pPr indent="-216000">
              <a:lnSpc>
                <a:spcPct val="100000"/>
              </a:lnSpc>
              <a:buClr>
                <a:srgbClr val="000000"/>
              </a:buClr>
              <a:buFont typeface="Calibri Light"/>
              <a:buAutoNum type="arabicPeriod"/>
            </a:pPr>
            <a:r>
              <a:rPr lang="en-US" sz="1100" b="1" strike="noStrike" spc="-1" dirty="0">
                <a:solidFill>
                  <a:srgbClr val="000000"/>
                </a:solidFill>
                <a:latin typeface="Calibri"/>
              </a:rPr>
              <a:t>Expected severity: Moderate</a:t>
            </a:r>
            <a:endParaRPr lang="en-US" sz="1100" b="0" strike="noStrike" spc="-1" dirty="0">
              <a:latin typeface="Arial"/>
            </a:endParaRPr>
          </a:p>
          <a:p>
            <a:pPr>
              <a:lnSpc>
                <a:spcPct val="100000"/>
              </a:lnSpc>
            </a:pPr>
            <a:r>
              <a:rPr dirty="0"/>
              <a:t/>
            </a:r>
            <a:br>
              <a:rPr dirty="0"/>
            </a:br>
            <a:r>
              <a:rPr lang="en-US" sz="1100" b="0" strike="noStrike" spc="-1" dirty="0">
                <a:solidFill>
                  <a:srgbClr val="000000"/>
                </a:solidFill>
                <a:latin typeface="Calibri"/>
              </a:rPr>
              <a:t>The risk level for a </a:t>
            </a:r>
            <a:r>
              <a:rPr lang="en-US" sz="1100" b="1" strike="noStrike" spc="-1" dirty="0">
                <a:solidFill>
                  <a:srgbClr val="000000"/>
                </a:solidFill>
                <a:latin typeface="Calibri"/>
              </a:rPr>
              <a:t>SEP proton storm (&gt;60 MeV</a:t>
            </a:r>
            <a:r>
              <a:rPr lang="en-US" sz="1100" b="0" strike="noStrike" spc="-1" dirty="0">
                <a:solidFill>
                  <a:srgbClr val="000000"/>
                </a:solidFill>
                <a:latin typeface="Calibri"/>
              </a:rPr>
              <a:t>) at Earth is </a:t>
            </a:r>
            <a:r>
              <a:rPr lang="en-US" sz="1100" b="1" strike="noStrike" spc="-1" dirty="0">
                <a:solidFill>
                  <a:srgbClr val="000000"/>
                </a:solidFill>
                <a:latin typeface="Calibri"/>
              </a:rPr>
              <a:t>MEDIUM </a:t>
            </a:r>
            <a:r>
              <a:rPr lang="en-US" sz="1100" b="0" strike="noStrike" spc="-1" dirty="0">
                <a:solidFill>
                  <a:srgbClr val="000000"/>
                </a:solidFill>
                <a:latin typeface="Calibri"/>
              </a:rPr>
              <a:t>due to:</a:t>
            </a:r>
            <a:endParaRPr lang="en-US" sz="1100" b="0" strike="noStrike" spc="-1" dirty="0">
              <a:latin typeface="Arial"/>
            </a:endParaRPr>
          </a:p>
          <a:p>
            <a:pPr indent="-216000">
              <a:lnSpc>
                <a:spcPct val="100000"/>
              </a:lnSpc>
              <a:buClr>
                <a:srgbClr val="000000"/>
              </a:buClr>
              <a:buFont typeface="Calibri Light"/>
              <a:buAutoNum type="arabicPeriod"/>
            </a:pPr>
            <a:r>
              <a:rPr lang="en-US" sz="1100" b="1" strike="noStrike" spc="-1" dirty="0">
                <a:solidFill>
                  <a:srgbClr val="000000"/>
                </a:solidFill>
                <a:latin typeface="Calibri"/>
              </a:rPr>
              <a:t>Expected occurrence probability: Possible</a:t>
            </a:r>
            <a:endParaRPr lang="en-US" sz="1100" b="0" strike="noStrike" spc="-1" dirty="0">
              <a:latin typeface="Arial"/>
            </a:endParaRPr>
          </a:p>
          <a:p>
            <a:pPr indent="-216000">
              <a:lnSpc>
                <a:spcPct val="100000"/>
              </a:lnSpc>
              <a:buClr>
                <a:srgbClr val="000000"/>
              </a:buClr>
              <a:buFont typeface="Calibri Light"/>
              <a:buAutoNum type="arabicPeriod"/>
            </a:pPr>
            <a:r>
              <a:rPr lang="en-US" sz="1100" b="1" strike="noStrike" spc="-1" dirty="0">
                <a:solidFill>
                  <a:srgbClr val="000000"/>
                </a:solidFill>
                <a:latin typeface="Calibri"/>
              </a:rPr>
              <a:t>Expected severity: Moderate</a:t>
            </a:r>
            <a:endParaRPr lang="en-US" sz="1100" b="0" strike="noStrike" spc="-1" dirty="0">
              <a:latin typeface="Arial"/>
            </a:endParaRPr>
          </a:p>
          <a:p>
            <a:pPr>
              <a:lnSpc>
                <a:spcPct val="100000"/>
              </a:lnSpc>
            </a:pPr>
            <a:endParaRPr lang="en-US" sz="11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 at 09:49 UT (FLAREMAIL)</a:t>
            </a:r>
            <a:endParaRPr lang="en-US" sz="1200" b="0" strike="noStrike" spc="-1" dirty="0">
              <a:latin typeface="Arial"/>
            </a:endParaRPr>
          </a:p>
          <a:p>
            <a:pPr>
              <a:lnSpc>
                <a:spcPct val="100000"/>
              </a:lnSpc>
            </a:pPr>
            <a:r>
              <a:rPr lang="en-US" sz="1100" b="0" strike="noStrike" spc="-1" dirty="0">
                <a:solidFill>
                  <a:srgbClr val="000000"/>
                </a:solidFill>
                <a:latin typeface="Calibri"/>
              </a:rPr>
              <a:t>A GOES X-ray solar flare of </a:t>
            </a:r>
            <a:r>
              <a:rPr lang="en-US" sz="1100" b="1" strike="noStrike" spc="-1" dirty="0">
                <a:solidFill>
                  <a:srgbClr val="000000"/>
                </a:solidFill>
                <a:latin typeface="Calibri"/>
              </a:rPr>
              <a:t>X2.2 magnitude </a:t>
            </a:r>
            <a:r>
              <a:rPr lang="en-US" sz="1100" b="0" strike="noStrike" spc="-1" dirty="0">
                <a:solidFill>
                  <a:srgbClr val="000000"/>
                </a:solidFill>
                <a:latin typeface="Calibri"/>
              </a:rPr>
              <a:t>was detected with peak time </a:t>
            </a:r>
            <a:r>
              <a:rPr lang="en-US" sz="1100" b="1" strike="noStrike" spc="-1" dirty="0">
                <a:solidFill>
                  <a:srgbClr val="000000"/>
                </a:solidFill>
                <a:latin typeface="Calibri"/>
              </a:rPr>
              <a:t>2017-09-06T09:10:00Z</a:t>
            </a:r>
            <a:endParaRPr lang="en-US" sz="1100" b="1" strike="noStrike" spc="-1" dirty="0">
              <a:latin typeface="Arial"/>
            </a:endParaRPr>
          </a:p>
          <a:p>
            <a:pPr>
              <a:lnSpc>
                <a:spcPct val="100000"/>
              </a:lnSpc>
            </a:pPr>
            <a:endParaRPr lang="en-US" sz="11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 at 09:50 UT (SEPFORECAST)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Forecast for </a:t>
            </a:r>
            <a:r>
              <a:rPr lang="en-US" sz="1100" strike="noStrike" spc="-1" dirty="0">
                <a:solidFill>
                  <a:srgbClr val="000000"/>
                </a:solidFill>
                <a:latin typeface="Calibri"/>
              </a:rPr>
              <a:t>a SEP radiation storm </a:t>
            </a:r>
            <a:r>
              <a:rPr lang="en-US" sz="1100" b="0" strike="noStrike" spc="-1" dirty="0">
                <a:solidFill>
                  <a:srgbClr val="000000"/>
                </a:solidFill>
                <a:latin typeface="Calibri"/>
              </a:rPr>
              <a:t>following a </a:t>
            </a:r>
            <a:r>
              <a:rPr lang="en-US" sz="1100" b="1" strike="noStrike" spc="-1" dirty="0">
                <a:solidFill>
                  <a:srgbClr val="000000"/>
                </a:solidFill>
                <a:latin typeface="Calibri"/>
              </a:rPr>
              <a:t>X2.2 flare </a:t>
            </a:r>
            <a:r>
              <a:rPr lang="en-US" sz="1100" b="0" strike="noStrike" spc="-1" dirty="0">
                <a:solidFill>
                  <a:srgbClr val="000000"/>
                </a:solidFill>
                <a:latin typeface="Calibri"/>
              </a:rPr>
              <a:t>with peak at </a:t>
            </a:r>
            <a:r>
              <a:rPr lang="en-US" sz="1100" b="1" strike="noStrike" spc="-1" dirty="0">
                <a:solidFill>
                  <a:srgbClr val="000000"/>
                </a:solidFill>
                <a:latin typeface="Calibri"/>
              </a:rPr>
              <a:t>2017-09-06 09:10UT </a:t>
            </a:r>
            <a:r>
              <a:rPr lang="en-US" sz="1100" b="0" strike="noStrike" spc="-1" dirty="0">
                <a:solidFill>
                  <a:srgbClr val="000000"/>
                </a:solidFill>
                <a:latin typeface="Calibri"/>
              </a:rPr>
              <a:t>(</a:t>
            </a:r>
            <a:r>
              <a:rPr lang="en-US" sz="1100" b="1" strike="noStrike" spc="-1" dirty="0">
                <a:solidFill>
                  <a:srgbClr val="000000"/>
                </a:solidFill>
                <a:latin typeface="Calibri"/>
              </a:rPr>
              <a:t>protons &gt; 10 MeV: MODERATE, POSSIBLE; protons &gt; 60 MeV: MODERATE, POSSIBLE</a:t>
            </a:r>
            <a:r>
              <a:rPr lang="en-US" sz="1100" b="0" strike="noStrike" spc="-1" dirty="0">
                <a:solidFill>
                  <a:srgbClr val="000000"/>
                </a:solidFill>
                <a:latin typeface="Calibri"/>
              </a:rPr>
              <a:t>).</a:t>
            </a:r>
            <a:endParaRPr lang="en-US" sz="1100" b="0" strike="noStrike" spc="-1" dirty="0">
              <a:latin typeface="Arial"/>
            </a:endParaRPr>
          </a:p>
        </p:txBody>
      </p:sp>
      <p:pic>
        <p:nvPicPr>
          <p:cNvPr id="128" name="Picture 11"/>
          <p:cNvPicPr/>
          <p:nvPr/>
        </p:nvPicPr>
        <p:blipFill>
          <a:blip r:embed="rId2"/>
          <a:stretch/>
        </p:blipFill>
        <p:spPr>
          <a:xfrm>
            <a:off x="550440" y="1095840"/>
            <a:ext cx="5280120" cy="519084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550439" y="398880"/>
            <a:ext cx="11299815"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BE" sz="2000" b="1" strike="noStrike" spc="-1" dirty="0">
                <a:solidFill>
                  <a:srgbClr val="000000"/>
                </a:solidFill>
                <a:latin typeface="Agency FB"/>
              </a:rPr>
              <a:t>06/09/2017  12:00 UT</a:t>
            </a:r>
            <a:r>
              <a:rPr lang="fr-BE" sz="2000" b="0" strike="noStrike" spc="-1" dirty="0">
                <a:solidFill>
                  <a:srgbClr val="000000"/>
                </a:solidFill>
                <a:latin typeface="Agency FB"/>
              </a:rPr>
              <a:t>								</a:t>
            </a:r>
            <a:r>
              <a:rPr lang="fr-BE" sz="2000" b="0" strike="noStrike" spc="-1">
                <a:solidFill>
                  <a:srgbClr val="000000"/>
                </a:solidFill>
                <a:latin typeface="Agency FB"/>
              </a:rPr>
              <a:t>	</a:t>
            </a:r>
            <a:r>
              <a:rPr lang="fr-BE" sz="2000" b="0" strike="noStrike" spc="-1" smtClean="0">
                <a:solidFill>
                  <a:srgbClr val="000000"/>
                </a:solidFill>
                <a:latin typeface="Agency FB"/>
              </a:rPr>
              <a:t> </a:t>
            </a:r>
            <a:r>
              <a:rPr lang="fr-BE" sz="2000" b="1" spc="-1" smtClean="0">
                <a:solidFill>
                  <a:srgbClr val="000000"/>
                </a:solidFill>
                <a:latin typeface="Agency FB"/>
              </a:rPr>
              <a:t>SREM</a:t>
            </a:r>
            <a:r>
              <a:rPr lang="fr-BE" sz="2000" b="1" spc="-1" dirty="0">
                <a:solidFill>
                  <a:srgbClr val="000000"/>
                </a:solidFill>
                <a:latin typeface="Agency FB"/>
              </a:rPr>
              <a:t>: R.119 </a:t>
            </a:r>
            <a:endParaRPr lang="en-US" sz="2000" b="1" strike="noStrike" spc="-1" dirty="0">
              <a:latin typeface="Arial"/>
            </a:endParaRPr>
          </a:p>
        </p:txBody>
      </p:sp>
      <p:sp>
        <p:nvSpPr>
          <p:cNvPr id="130" name="CustomShape 2"/>
          <p:cNvSpPr/>
          <p:nvPr/>
        </p:nvSpPr>
        <p:spPr>
          <a:xfrm>
            <a:off x="333228" y="1298850"/>
            <a:ext cx="2338823" cy="706432"/>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000" b="1" strike="noStrike" spc="-1" dirty="0" smtClean="0">
                <a:solidFill>
                  <a:srgbClr val="000000"/>
                </a:solidFill>
                <a:latin typeface="Calibri"/>
              </a:rPr>
              <a:t>R.119 SREM </a:t>
            </a:r>
            <a:r>
              <a:rPr lang="en-US" sz="1000" b="0" strike="noStrike" spc="-1" dirty="0">
                <a:solidFill>
                  <a:srgbClr val="000000"/>
                </a:solidFill>
                <a:latin typeface="Calibri"/>
              </a:rPr>
              <a:t>(#6, Interplanetary, Integral) </a:t>
            </a:r>
            <a:endParaRPr lang="en-US" sz="1000" b="0" strike="noStrike" spc="-1" dirty="0">
              <a:latin typeface="Arial"/>
            </a:endParaRPr>
          </a:p>
          <a:p>
            <a:pPr>
              <a:lnSpc>
                <a:spcPct val="100000"/>
              </a:lnSpc>
            </a:pPr>
            <a:r>
              <a:rPr lang="en-US" sz="1000" b="0" strike="noStrike" spc="-1" dirty="0">
                <a:solidFill>
                  <a:srgbClr val="000000"/>
                </a:solidFill>
                <a:latin typeface="Calibri"/>
              </a:rPr>
              <a:t>Interplanetary SEP alert</a:t>
            </a:r>
            <a:endParaRPr lang="en-US" sz="1000" b="0" strike="noStrike" spc="-1" dirty="0">
              <a:latin typeface="Arial"/>
            </a:endParaRPr>
          </a:p>
          <a:p>
            <a:pPr>
              <a:lnSpc>
                <a:spcPct val="100000"/>
              </a:lnSpc>
            </a:pPr>
            <a:endParaRPr lang="en-US" sz="1000" b="0" strike="noStrike" spc="-1" dirty="0">
              <a:latin typeface="Arial"/>
            </a:endParaRPr>
          </a:p>
          <a:p>
            <a:pPr>
              <a:lnSpc>
                <a:spcPct val="100000"/>
              </a:lnSpc>
            </a:pPr>
            <a:r>
              <a:rPr lang="en-US" sz="1000" b="0" strike="noStrike" spc="-1" dirty="0">
                <a:solidFill>
                  <a:srgbClr val="000000"/>
                </a:solidFill>
                <a:latin typeface="Calibri"/>
              </a:rPr>
              <a:t>(SEP event on 05/09/2017)</a:t>
            </a:r>
            <a:endParaRPr lang="en-US" sz="1000" b="0" strike="noStrike" spc="-1" dirty="0">
              <a:latin typeface="Arial"/>
            </a:endParaRPr>
          </a:p>
        </p:txBody>
      </p:sp>
      <p:sp>
        <p:nvSpPr>
          <p:cNvPr id="131" name="CustomShape 3"/>
          <p:cNvSpPr/>
          <p:nvPr/>
        </p:nvSpPr>
        <p:spPr>
          <a:xfrm>
            <a:off x="664560" y="6483600"/>
            <a:ext cx="1676160" cy="2577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100" b="1" strike="noStrike" spc="-1">
                <a:solidFill>
                  <a:srgbClr val="000000"/>
                </a:solidFill>
                <a:latin typeface="Calibri"/>
              </a:rPr>
              <a:t>Report generated at noon</a:t>
            </a:r>
            <a:endParaRPr lang="en-US" sz="1100" b="0" strike="noStrike" spc="-1">
              <a:latin typeface="Arial"/>
            </a:endParaRPr>
          </a:p>
        </p:txBody>
      </p:sp>
      <p:pic>
        <p:nvPicPr>
          <p:cNvPr id="132" name="Picture 4"/>
          <p:cNvPicPr/>
          <p:nvPr/>
        </p:nvPicPr>
        <p:blipFill>
          <a:blip r:embed="rId2"/>
          <a:stretch/>
        </p:blipFill>
        <p:spPr>
          <a:xfrm>
            <a:off x="2597760" y="0"/>
            <a:ext cx="8116920" cy="685764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TotalTime>
  <Words>388</Words>
  <Application>Microsoft Office PowerPoint</Application>
  <PresentationFormat>Widescreen</PresentationFormat>
  <Paragraphs>30</Paragraphs>
  <Slides>6</Slides>
  <Notes>0</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6</vt:i4>
      </vt:variant>
    </vt:vector>
  </HeadingPairs>
  <TitlesOfParts>
    <vt:vector size="18" baseType="lpstr">
      <vt:lpstr>Agency FB</vt:lpstr>
      <vt:lpstr>Arial</vt:lpstr>
      <vt:lpstr>Calibri</vt:lpstr>
      <vt:lpstr>Calibri Light</vt:lpstr>
      <vt:lpstr>DejaVu Sans</vt:lpstr>
      <vt:lpstr>NotesEsa</vt:lpstr>
      <vt:lpstr>Symbol</vt:lpstr>
      <vt:lpstr>Times New Roman</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R-ESC DATA: INTRODUCTION</dc:title>
  <dc:subject/>
  <dc:creator>Dhiren Kindarkhedia</dc:creator>
  <dc:description/>
  <cp:lastModifiedBy>Dhiren Kindarkhedia</cp:lastModifiedBy>
  <cp:revision>14</cp:revision>
  <dcterms:created xsi:type="dcterms:W3CDTF">2022-06-16T10:06:26Z</dcterms:created>
  <dcterms:modified xsi:type="dcterms:W3CDTF">2022-09-14T16:54:23Z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