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media/image5.png" ContentType="image/png"/>
  <Override PartName="/ppt/media/image10.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115"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16"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17"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18"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1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455F612-96F5-41DA-AC00-FD744207ED2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573120" y="1336680"/>
            <a:ext cx="6412680" cy="3607560"/>
          </a:xfrm>
          <a:prstGeom prst="rect">
            <a:avLst/>
          </a:prstGeom>
        </p:spPr>
      </p:sp>
      <p:sp>
        <p:nvSpPr>
          <p:cNvPr id="172" name="PlaceHolder 2"/>
          <p:cNvSpPr>
            <a:spLocks noGrp="1"/>
          </p:cNvSpPr>
          <p:nvPr>
            <p:ph type="body"/>
          </p:nvPr>
        </p:nvSpPr>
        <p:spPr>
          <a:xfrm>
            <a:off x="755640" y="5145120"/>
            <a:ext cx="6047640" cy="4209480"/>
          </a:xfrm>
          <a:prstGeom prst="rect">
            <a:avLst/>
          </a:prstGeom>
        </p:spPr>
        <p:txBody>
          <a:bodyPr lIns="0" rIns="0" tIns="0" bIns="0">
            <a:noAutofit/>
          </a:bodyPr>
          <a:p>
            <a:pPr marL="216000" indent="-216000">
              <a:lnSpc>
                <a:spcPct val="100000"/>
              </a:lnSpc>
              <a:tabLst>
                <a:tab algn="l" pos="0"/>
              </a:tabLst>
            </a:pPr>
            <a:r>
              <a:rPr b="0" lang="de-DE" sz="2000" spc="-1" strike="noStrike">
                <a:latin typeface="Arial"/>
              </a:rPr>
              <a:t>Increasing MUF indicated</a:t>
            </a:r>
            <a:endParaRPr b="0" lang="en-US" sz="2000" spc="-1" strike="noStrike">
              <a:latin typeface="Arial"/>
            </a:endParaRPr>
          </a:p>
          <a:p>
            <a:pPr marL="216000" indent="-216000">
              <a:lnSpc>
                <a:spcPct val="100000"/>
              </a:lnSpc>
              <a:tabLst>
                <a:tab algn="l" pos="0"/>
              </a:tabLst>
            </a:pPr>
            <a:endParaRPr b="0" lang="en-US" sz="2000" spc="-1" strike="noStrike">
              <a:latin typeface="Arial"/>
            </a:endParaRPr>
          </a:p>
        </p:txBody>
      </p:sp>
      <p:sp>
        <p:nvSpPr>
          <p:cNvPr id="173"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E990E5B-0D32-442E-A6D1-A80B42EBADB6}" type="slidenum">
              <a:rPr b="0" lang="en-GB" sz="1200" spc="-1" strike="noStrike">
                <a:latin typeface="Times New Roman"/>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573120" y="1336680"/>
            <a:ext cx="6412680" cy="3607560"/>
          </a:xfrm>
          <a:prstGeom prst="rect">
            <a:avLst/>
          </a:prstGeom>
        </p:spPr>
      </p:sp>
      <p:sp>
        <p:nvSpPr>
          <p:cNvPr id="151" name="PlaceHolder 2"/>
          <p:cNvSpPr>
            <a:spLocks noGrp="1"/>
          </p:cNvSpPr>
          <p:nvPr>
            <p:ph type="body"/>
          </p:nvPr>
        </p:nvSpPr>
        <p:spPr>
          <a:xfrm>
            <a:off x="755640" y="5145120"/>
            <a:ext cx="6047640" cy="4209480"/>
          </a:xfrm>
          <a:prstGeom prst="rect">
            <a:avLst/>
          </a:prstGeom>
        </p:spPr>
        <p:txBody>
          <a:bodyPr lIns="0" rIns="0" tIns="0" bIns="0">
            <a:noAutofit/>
          </a:bodyPr>
          <a:p>
            <a:pPr marL="216000" indent="-216000">
              <a:lnSpc>
                <a:spcPct val="100000"/>
              </a:lnSpc>
              <a:tabLst>
                <a:tab algn="l" pos="0"/>
              </a:tabLst>
            </a:pPr>
            <a:r>
              <a:rPr b="0" lang="en-US" sz="2000" spc="-1" strike="noStrike">
                <a:latin typeface="Arial"/>
              </a:rPr>
              <a:t>Normal estimated based on the daily prior estimate product. Atmospheric density at LEO (~200 km) has reduced following recent activity with a ~140% global average total density compared to the recent pre-event background</a:t>
            </a:r>
            <a:endParaRPr b="0" lang="en-US" sz="2000" spc="-1" strike="noStrike">
              <a:latin typeface="Arial"/>
            </a:endParaRPr>
          </a:p>
          <a:p>
            <a:pPr marL="216000" indent="-216000">
              <a:lnSpc>
                <a:spcPct val="100000"/>
              </a:lnSpc>
              <a:tabLst>
                <a:tab algn="l" pos="0"/>
              </a:tabLst>
            </a:pPr>
            <a:endParaRPr b="0" lang="en-US" sz="2000" spc="-1" strike="noStrike">
              <a:latin typeface="Arial"/>
            </a:endParaRPr>
          </a:p>
        </p:txBody>
      </p:sp>
      <p:sp>
        <p:nvSpPr>
          <p:cNvPr id="152"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70B47B0-261A-429C-B107-789FD9FD1B21}" type="slidenum">
              <a:rPr b="0" lang="en-GB" sz="1200" spc="-1" strike="noStrike">
                <a:latin typeface="Times New Roman"/>
              </a:rPr>
              <a:t>&lt;number&gt;</a:t>
            </a:fld>
            <a:endParaRPr b="0" lang="en-US"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sldImg"/>
          </p:nvPr>
        </p:nvSpPr>
        <p:spPr>
          <a:xfrm>
            <a:off x="573120" y="1336680"/>
            <a:ext cx="6412680" cy="3607560"/>
          </a:xfrm>
          <a:prstGeom prst="rect">
            <a:avLst/>
          </a:prstGeom>
        </p:spPr>
      </p:sp>
      <p:sp>
        <p:nvSpPr>
          <p:cNvPr id="154" name="PlaceHolder 2"/>
          <p:cNvSpPr>
            <a:spLocks noGrp="1"/>
          </p:cNvSpPr>
          <p:nvPr>
            <p:ph type="body"/>
          </p:nvPr>
        </p:nvSpPr>
        <p:spPr>
          <a:xfrm>
            <a:off x="755640" y="5145120"/>
            <a:ext cx="6047640" cy="420948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foF2 disturbances: significant decreases in foF2 were observed during the last 24 hrs. </a:t>
            </a:r>
            <a:endParaRPr b="0" lang="en-US" sz="2000" spc="-1" strike="noStrike">
              <a:latin typeface="Arial"/>
            </a:endParaRPr>
          </a:p>
          <a:p>
            <a:pPr marL="216000" indent="-215640">
              <a:lnSpc>
                <a:spcPct val="100000"/>
              </a:lnSpc>
              <a:tabLst>
                <a:tab algn="l" pos="0"/>
              </a:tabLst>
            </a:pPr>
            <a:r>
              <a:rPr b="0" lang="en-US" sz="2000" spc="-1" strike="noStrike">
                <a:latin typeface="Arial"/>
              </a:rPr>
              <a:t>foF2 remains degraded compared to quiet conditions</a:t>
            </a:r>
            <a:endParaRPr b="0" lang="en-US" sz="2000" spc="-1" strike="noStrike">
              <a:latin typeface="Arial"/>
            </a:endParaRPr>
          </a:p>
          <a:p>
            <a:pPr marL="216000" indent="-215640">
              <a:lnSpc>
                <a:spcPct val="100000"/>
              </a:lnSpc>
              <a:tabLst>
                <a:tab algn="l" pos="0"/>
              </a:tabLst>
            </a:pPr>
            <a:endParaRPr b="0" lang="en-US" sz="2000" spc="-1" strike="noStrike">
              <a:latin typeface="Arial"/>
            </a:endParaRPr>
          </a:p>
        </p:txBody>
      </p:sp>
      <p:sp>
        <p:nvSpPr>
          <p:cNvPr id="155"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B6943B6-96C1-4366-9AF6-FC7F42F6D7A0}" type="slidenum">
              <a:rPr b="0" lang="en-GB" sz="1200" spc="-1" strike="noStrike">
                <a:latin typeface="Times New Roman"/>
              </a:rPr>
              <a:t>&lt;number&gt;</a:t>
            </a:fld>
            <a:endParaRPr b="0" lang="en-US"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573120" y="1336680"/>
            <a:ext cx="6412680" cy="3607560"/>
          </a:xfrm>
          <a:prstGeom prst="rect">
            <a:avLst/>
          </a:prstGeom>
        </p:spPr>
      </p:sp>
      <p:sp>
        <p:nvSpPr>
          <p:cNvPr id="157" name="PlaceHolder 2"/>
          <p:cNvSpPr>
            <a:spLocks noGrp="1"/>
          </p:cNvSpPr>
          <p:nvPr>
            <p:ph type="body"/>
          </p:nvPr>
        </p:nvSpPr>
        <p:spPr>
          <a:xfrm>
            <a:off x="755640" y="5145120"/>
            <a:ext cx="6047640" cy="420948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foF2 disturbances: significant decreases in foF2 were observed during the last 24 hrs. </a:t>
            </a:r>
            <a:endParaRPr b="0" lang="en-US" sz="2000" spc="-1" strike="noStrike">
              <a:latin typeface="Arial"/>
            </a:endParaRPr>
          </a:p>
          <a:p>
            <a:pPr marL="216000" indent="-215640">
              <a:lnSpc>
                <a:spcPct val="100000"/>
              </a:lnSpc>
              <a:tabLst>
                <a:tab algn="l" pos="0"/>
              </a:tabLst>
            </a:pPr>
            <a:r>
              <a:rPr b="0" lang="en-US" sz="2000" spc="-1" strike="noStrike">
                <a:latin typeface="Arial"/>
              </a:rPr>
              <a:t>foF2 remains degraded compared to quiet conditions</a:t>
            </a:r>
            <a:endParaRPr b="0" lang="en-US" sz="2000" spc="-1" strike="noStrike">
              <a:latin typeface="Arial"/>
            </a:endParaRPr>
          </a:p>
          <a:p>
            <a:pPr marL="216000" indent="-215640">
              <a:lnSpc>
                <a:spcPct val="100000"/>
              </a:lnSpc>
              <a:tabLst>
                <a:tab algn="l" pos="0"/>
              </a:tabLst>
            </a:pPr>
            <a:endParaRPr b="0" lang="en-US" sz="2000" spc="-1" strike="noStrike">
              <a:latin typeface="Arial"/>
            </a:endParaRPr>
          </a:p>
        </p:txBody>
      </p:sp>
      <p:sp>
        <p:nvSpPr>
          <p:cNvPr id="158"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C1F4AF7-6366-40F0-A1E5-9588F4F3FD73}" type="slidenum">
              <a:rPr b="0" lang="en-GB" sz="1200" spc="-1" strike="noStrike">
                <a:latin typeface="Times New Roman"/>
              </a:rPr>
              <a:t>&lt;number&gt;</a:t>
            </a:fld>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sldImg"/>
          </p:nvPr>
        </p:nvSpPr>
        <p:spPr>
          <a:xfrm>
            <a:off x="573120" y="1336680"/>
            <a:ext cx="6412680" cy="3607560"/>
          </a:xfrm>
          <a:prstGeom prst="rect">
            <a:avLst/>
          </a:prstGeom>
        </p:spPr>
      </p:sp>
      <p:sp>
        <p:nvSpPr>
          <p:cNvPr id="160" name="PlaceHolder 2"/>
          <p:cNvSpPr>
            <a:spLocks noGrp="1"/>
          </p:cNvSpPr>
          <p:nvPr>
            <p:ph type="body"/>
          </p:nvPr>
        </p:nvSpPr>
        <p:spPr>
          <a:xfrm>
            <a:off x="755640" y="5145120"/>
            <a:ext cx="6047640" cy="420948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TEC is currently depleted (by about 30 %) compared to quiet conditions. This is a negative ionosphere storm.</a:t>
            </a:r>
            <a:endParaRPr b="0" lang="en-US" sz="2000" spc="-1" strike="noStrike">
              <a:latin typeface="Arial"/>
            </a:endParaRPr>
          </a:p>
          <a:p>
            <a:pPr marL="216000" indent="-215640">
              <a:lnSpc>
                <a:spcPct val="100000"/>
              </a:lnSpc>
              <a:tabLst>
                <a:tab algn="l" pos="0"/>
              </a:tabLst>
            </a:pPr>
            <a:endParaRPr b="0" lang="en-US" sz="2000" spc="-1" strike="noStrike">
              <a:latin typeface="Arial"/>
            </a:endParaRPr>
          </a:p>
        </p:txBody>
      </p:sp>
      <p:sp>
        <p:nvSpPr>
          <p:cNvPr id="161"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6579A0A-2AFF-420C-9A88-C39A312B82AD}" type="slidenum">
              <a:rPr b="0" lang="en-GB" sz="1200" spc="-1" strike="noStrike">
                <a:latin typeface="Times New Roman"/>
              </a:rPr>
              <a:t>&lt;number&gt;</a:t>
            </a:fld>
            <a:endParaRPr b="0" lang="en-US"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sldImg"/>
          </p:nvPr>
        </p:nvSpPr>
        <p:spPr>
          <a:xfrm>
            <a:off x="573120" y="1336680"/>
            <a:ext cx="6412680" cy="3607560"/>
          </a:xfrm>
          <a:prstGeom prst="rect">
            <a:avLst/>
          </a:prstGeom>
        </p:spPr>
      </p:sp>
      <p:sp>
        <p:nvSpPr>
          <p:cNvPr id="163" name="PlaceHolder 2"/>
          <p:cNvSpPr>
            <a:spLocks noGrp="1"/>
          </p:cNvSpPr>
          <p:nvPr>
            <p:ph type="body"/>
          </p:nvPr>
        </p:nvSpPr>
        <p:spPr>
          <a:xfrm>
            <a:off x="755640" y="5145120"/>
            <a:ext cx="6047640" cy="4209480"/>
          </a:xfrm>
          <a:prstGeom prst="rect">
            <a:avLst/>
          </a:prstGeom>
        </p:spPr>
        <p:txBody>
          <a:bodyPr lIns="0" rIns="0" tIns="0" bIns="0">
            <a:noAutofit/>
          </a:bodyPr>
          <a:p>
            <a:pPr marL="216000" indent="-216000">
              <a:lnSpc>
                <a:spcPct val="100000"/>
              </a:lnSpc>
              <a:tabLst>
                <a:tab algn="l" pos="0"/>
              </a:tabLst>
            </a:pPr>
            <a:r>
              <a:rPr b="0" lang="en-US" sz="2000" spc="-1" strike="noStrike">
                <a:latin typeface="Arial"/>
              </a:rPr>
              <a:t>TEC is suppressed. (Lower-than-normal TEC values during the day over large areas)</a:t>
            </a:r>
            <a:endParaRPr b="0" lang="en-US" sz="2000" spc="-1" strike="noStrike">
              <a:latin typeface="Arial"/>
            </a:endParaRPr>
          </a:p>
          <a:p>
            <a:pPr marL="216000" indent="-216000">
              <a:lnSpc>
                <a:spcPct val="100000"/>
              </a:lnSpc>
              <a:tabLst>
                <a:tab algn="l" pos="0"/>
              </a:tabLst>
            </a:pPr>
            <a:endParaRPr b="0" lang="en-US" sz="2000" spc="-1" strike="noStrike">
              <a:latin typeface="Arial"/>
            </a:endParaRPr>
          </a:p>
        </p:txBody>
      </p:sp>
      <p:sp>
        <p:nvSpPr>
          <p:cNvPr id="164"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E7121A0-C3DD-4838-913C-B5F2507372E5}" type="slidenum">
              <a:rPr b="0" lang="en-GB" sz="1200" spc="-1" strike="noStrike">
                <a:latin typeface="Times New Roman"/>
              </a:rPr>
              <a:t>&lt;number&gt;</a:t>
            </a:fld>
            <a:endParaRPr b="0" lang="en-US"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573120" y="1336680"/>
            <a:ext cx="6412680" cy="3607560"/>
          </a:xfrm>
          <a:prstGeom prst="rect">
            <a:avLst/>
          </a:prstGeom>
        </p:spPr>
      </p:sp>
      <p:sp>
        <p:nvSpPr>
          <p:cNvPr id="166" name="PlaceHolder 2"/>
          <p:cNvSpPr>
            <a:spLocks noGrp="1"/>
          </p:cNvSpPr>
          <p:nvPr>
            <p:ph type="body"/>
          </p:nvPr>
        </p:nvSpPr>
        <p:spPr>
          <a:xfrm>
            <a:off x="755640" y="5145120"/>
            <a:ext cx="6047640" cy="420948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TEC disturbances: decreases in TEC were observed during the last 24 hrs. </a:t>
            </a:r>
            <a:endParaRPr b="0" lang="en-US" sz="2000" spc="-1" strike="noStrike">
              <a:latin typeface="Arial"/>
            </a:endParaRPr>
          </a:p>
          <a:p>
            <a:pPr marL="216000" indent="-215640">
              <a:lnSpc>
                <a:spcPct val="100000"/>
              </a:lnSpc>
              <a:tabLst>
                <a:tab algn="l" pos="0"/>
              </a:tabLst>
            </a:pPr>
            <a:r>
              <a:rPr b="0" lang="en-US" sz="2000" spc="-1" strike="noStrike">
                <a:latin typeface="Arial"/>
              </a:rPr>
              <a:t>TEC remains degraded compared to quiet conditions</a:t>
            </a:r>
            <a:endParaRPr b="0" lang="en-US" sz="2000" spc="-1" strike="noStrike">
              <a:latin typeface="Arial"/>
            </a:endParaRPr>
          </a:p>
          <a:p>
            <a:pPr marL="216000" indent="-215640">
              <a:lnSpc>
                <a:spcPct val="100000"/>
              </a:lnSpc>
              <a:tabLst>
                <a:tab algn="l" pos="0"/>
              </a:tabLst>
            </a:pPr>
            <a:endParaRPr b="0" lang="en-US" sz="2000" spc="-1" strike="noStrike">
              <a:latin typeface="Arial"/>
            </a:endParaRPr>
          </a:p>
        </p:txBody>
      </p:sp>
      <p:sp>
        <p:nvSpPr>
          <p:cNvPr id="167"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D21FC48-BE03-4CDC-AA77-220C9CBD2AAB}" type="slidenum">
              <a:rPr b="0" lang="en-GB" sz="1200" spc="-1" strike="noStrike">
                <a:latin typeface="Times New Roman"/>
              </a:rPr>
              <a:t>&lt;number&gt;</a:t>
            </a:fld>
            <a:endParaRPr b="0" lang="en-U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573120" y="1336680"/>
            <a:ext cx="6412680" cy="3607560"/>
          </a:xfrm>
          <a:prstGeom prst="rect">
            <a:avLst/>
          </a:prstGeom>
        </p:spPr>
      </p:sp>
      <p:sp>
        <p:nvSpPr>
          <p:cNvPr id="169" name="PlaceHolder 2"/>
          <p:cNvSpPr>
            <a:spLocks noGrp="1"/>
          </p:cNvSpPr>
          <p:nvPr>
            <p:ph type="body"/>
          </p:nvPr>
        </p:nvSpPr>
        <p:spPr>
          <a:xfrm>
            <a:off x="755640" y="5145120"/>
            <a:ext cx="6047640" cy="4209480"/>
          </a:xfrm>
          <a:prstGeom prst="rect">
            <a:avLst/>
          </a:prstGeom>
        </p:spPr>
        <p:txBody>
          <a:bodyPr lIns="0" rIns="0" tIns="0" bIns="0">
            <a:noAutofit/>
          </a:bodyPr>
          <a:p>
            <a:pPr marL="216000" indent="-216000">
              <a:lnSpc>
                <a:spcPct val="100000"/>
              </a:lnSpc>
              <a:tabLst>
                <a:tab algn="l" pos="0"/>
              </a:tabLst>
            </a:pPr>
            <a:r>
              <a:rPr b="0" lang="en-US" sz="2000" spc="-1" strike="noStrike">
                <a:latin typeface="Arial"/>
              </a:rPr>
              <a:t>Detection of the increase of the signal on 30 MHz at 11:15 and the decrease from the quiet day curve as absorption in ionospheric D layer</a:t>
            </a:r>
            <a:endParaRPr b="0" lang="en-US" sz="2000" spc="-1" strike="noStrike">
              <a:latin typeface="Arial"/>
            </a:endParaRPr>
          </a:p>
          <a:p>
            <a:pPr marL="216000" indent="-216000">
              <a:lnSpc>
                <a:spcPct val="100000"/>
              </a:lnSpc>
              <a:tabLst>
                <a:tab algn="l" pos="0"/>
              </a:tabLst>
            </a:pPr>
            <a:endParaRPr b="0" lang="en-US" sz="2000" spc="-1" strike="noStrike">
              <a:latin typeface="Arial"/>
            </a:endParaRPr>
          </a:p>
        </p:txBody>
      </p:sp>
      <p:sp>
        <p:nvSpPr>
          <p:cNvPr id="170" name="CustomShape 3"/>
          <p:cNvSpPr/>
          <p:nvPr/>
        </p:nvSpPr>
        <p:spPr>
          <a:xfrm>
            <a:off x="4281480" y="10155240"/>
            <a:ext cx="3276000" cy="535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DC6B15B-81D8-4028-BDD0-BCC124066159}" type="slidenum">
              <a:rPr b="0" lang="en-GB" sz="1200" spc="-1" strike="noStrike">
                <a:latin typeface="Times New Roman"/>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0920" cy="43851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0920" cy="43851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0920" cy="43851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0920" cy="94572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0920" cy="94572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0920" cy="94572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77"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7.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7.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7.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7.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640080" y="554760"/>
            <a:ext cx="8869320" cy="3502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504000" y="226080"/>
            <a:ext cx="9070920" cy="945720"/>
          </a:xfrm>
          <a:prstGeom prst="rect">
            <a:avLst/>
          </a:prstGeom>
          <a:noFill/>
          <a:ln>
            <a:noFill/>
          </a:ln>
        </p:spPr>
        <p:style>
          <a:lnRef idx="0"/>
          <a:fillRef idx="0"/>
          <a:effectRef idx="0"/>
          <a:fontRef idx="minor"/>
        </p:style>
      </p:sp>
      <p:sp>
        <p:nvSpPr>
          <p:cNvPr id="143" name="CustomShape 2"/>
          <p:cNvSpPr/>
          <p:nvPr/>
        </p:nvSpPr>
        <p:spPr>
          <a:xfrm>
            <a:off x="504000" y="1326600"/>
            <a:ext cx="9070920" cy="3287520"/>
          </a:xfrm>
          <a:prstGeom prst="rect">
            <a:avLst/>
          </a:prstGeom>
          <a:noFill/>
          <a:ln>
            <a:noFill/>
          </a:ln>
        </p:spPr>
        <p:style>
          <a:lnRef idx="0"/>
          <a:fillRef idx="0"/>
          <a:effectRef idx="0"/>
          <a:fontRef idx="minor"/>
        </p:style>
      </p:sp>
      <p:sp>
        <p:nvSpPr>
          <p:cNvPr id="144" name="CustomShape 3"/>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IMPC</a:t>
            </a:r>
            <a:br/>
            <a:r>
              <a:rPr b="0" lang="en-US" sz="2400" spc="-1" strike="noStrike">
                <a:solidFill>
                  <a:srgbClr val="000000"/>
                </a:solidFill>
                <a:latin typeface="Arial"/>
                <a:ea typeface="DejaVu Sans"/>
              </a:rPr>
              <a:t>I.139 Maximum Usable Frequency for slip-distances of 750 km (MUF750) </a:t>
            </a:r>
            <a:endParaRPr b="0" lang="en-US" sz="2400" spc="-1" strike="noStrike">
              <a:latin typeface="Arial"/>
            </a:endParaRPr>
          </a:p>
        </p:txBody>
      </p:sp>
      <p:pic>
        <p:nvPicPr>
          <p:cNvPr id="145" name="Inhaltsplatzhalter 4" descr=""/>
          <p:cNvPicPr/>
          <p:nvPr/>
        </p:nvPicPr>
        <p:blipFill>
          <a:blip r:embed="rId1"/>
          <a:stretch/>
        </p:blipFill>
        <p:spPr>
          <a:xfrm>
            <a:off x="1536120" y="1771200"/>
            <a:ext cx="7007040" cy="31255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504000" y="226080"/>
            <a:ext cx="9070920" cy="945720"/>
          </a:xfrm>
          <a:prstGeom prst="rect">
            <a:avLst/>
          </a:prstGeom>
          <a:noFill/>
          <a:ln>
            <a:noFill/>
          </a:ln>
        </p:spPr>
        <p:style>
          <a:lnRef idx="0"/>
          <a:fillRef idx="0"/>
          <a:effectRef idx="0"/>
          <a:fontRef idx="minor"/>
        </p:style>
      </p:sp>
      <p:sp>
        <p:nvSpPr>
          <p:cNvPr id="147" name="CustomShape 2"/>
          <p:cNvSpPr/>
          <p:nvPr/>
        </p:nvSpPr>
        <p:spPr>
          <a:xfrm>
            <a:off x="504000" y="1326600"/>
            <a:ext cx="9070920" cy="3287520"/>
          </a:xfrm>
          <a:prstGeom prst="rect">
            <a:avLst/>
          </a:prstGeom>
          <a:noFill/>
          <a:ln>
            <a:noFill/>
          </a:ln>
        </p:spPr>
        <p:style>
          <a:lnRef idx="0"/>
          <a:fillRef idx="0"/>
          <a:effectRef idx="0"/>
          <a:fontRef idx="minor"/>
        </p:style>
      </p:sp>
      <p:sp>
        <p:nvSpPr>
          <p:cNvPr id="148" name="CustomShape 3"/>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IMPC</a:t>
            </a:r>
            <a:br/>
            <a:r>
              <a:rPr b="0" lang="en-US" sz="2400" spc="-1" strike="noStrike">
                <a:solidFill>
                  <a:srgbClr val="000000"/>
                </a:solidFill>
                <a:latin typeface="Arial"/>
                <a:ea typeface="DejaVu Sans"/>
              </a:rPr>
              <a:t>I.139 Maximum Usable Frequency for slip-distances of 750 km (MUF750) </a:t>
            </a:r>
            <a:endParaRPr b="0" lang="en-US" sz="2400" spc="-1" strike="noStrike">
              <a:latin typeface="Arial"/>
            </a:endParaRPr>
          </a:p>
        </p:txBody>
      </p:sp>
      <p:pic>
        <p:nvPicPr>
          <p:cNvPr id="149" name="Grafik 4" descr=""/>
          <p:cNvPicPr/>
          <p:nvPr/>
        </p:nvPicPr>
        <p:blipFill>
          <a:blip r:embed="rId1"/>
          <a:stretch/>
        </p:blipFill>
        <p:spPr>
          <a:xfrm>
            <a:off x="2582640" y="1531440"/>
            <a:ext cx="4913640" cy="36838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274320" y="182880"/>
            <a:ext cx="9691920" cy="1551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D4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Picture 2" descr=""/>
          <p:cNvPicPr/>
          <p:nvPr/>
        </p:nvPicPr>
        <p:blipFill>
          <a:blip r:embed="rId1"/>
          <a:stretch/>
        </p:blipFill>
        <p:spPr>
          <a:xfrm>
            <a:off x="1907280" y="1553760"/>
            <a:ext cx="6265440" cy="3823200"/>
          </a:xfrm>
          <a:prstGeom prst="rect">
            <a:avLst/>
          </a:prstGeom>
          <a:ln>
            <a:noFill/>
          </a:ln>
        </p:spPr>
      </p:pic>
      <p:sp>
        <p:nvSpPr>
          <p:cNvPr id="123"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ATMDEN</a:t>
            </a:r>
            <a:br/>
            <a:r>
              <a:rPr b="0" lang="en-US" sz="2400" spc="-1" strike="noStrike">
                <a:solidFill>
                  <a:srgbClr val="000000"/>
                </a:solidFill>
                <a:latin typeface="Arial"/>
                <a:ea typeface="DejaVu Sans"/>
              </a:rPr>
              <a:t>I.132 Atmospheric Density Estimates of Forecast and Prior Total Density for Atmopsheric Drag Calculation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90320" y="883080"/>
            <a:ext cx="368784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US" sz="2400" spc="-1" strike="noStrike">
                <a:solidFill>
                  <a:srgbClr val="000000"/>
                </a:solidFill>
                <a:latin typeface="Arial"/>
                <a:ea typeface="DejaVu Sans"/>
              </a:rPr>
              <a:t>EIS</a:t>
            </a:r>
            <a:br/>
            <a:r>
              <a:rPr b="0" lang="en-US" sz="2400" spc="-1" strike="noStrike">
                <a:solidFill>
                  <a:srgbClr val="000000"/>
                </a:solidFill>
                <a:latin typeface="Arial"/>
                <a:ea typeface="DejaVu Sans"/>
              </a:rPr>
              <a:t>I.119 Maps, updated in real-time showing the current ionospheric conditions at each station location. </a:t>
            </a:r>
            <a:endParaRPr b="0" lang="en-US" sz="2400" spc="-1" strike="noStrike">
              <a:latin typeface="Arial"/>
            </a:endParaRPr>
          </a:p>
        </p:txBody>
      </p:sp>
      <p:pic>
        <p:nvPicPr>
          <p:cNvPr id="125" name="Picture 2" descr="actimap_09Sep2017_0900.png"/>
          <p:cNvPicPr/>
          <p:nvPr/>
        </p:nvPicPr>
        <p:blipFill>
          <a:blip r:embed="rId1"/>
          <a:stretch/>
        </p:blipFill>
        <p:spPr>
          <a:xfrm>
            <a:off x="4316400" y="355320"/>
            <a:ext cx="5508000" cy="54734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EIS</a:t>
            </a:r>
            <a:br/>
            <a:r>
              <a:rPr b="0" lang="en-US" sz="2400" spc="-1" strike="noStrike">
                <a:solidFill>
                  <a:srgbClr val="000000"/>
                </a:solidFill>
                <a:latin typeface="Arial"/>
                <a:ea typeface="DejaVu Sans"/>
              </a:rPr>
              <a:t>I.115 Nowcast European maps of foF2 (based on the upgraded SIRMUP model ) </a:t>
            </a:r>
            <a:endParaRPr b="0" lang="en-US" sz="2400" spc="-1" strike="noStrike">
              <a:latin typeface="Arial"/>
            </a:endParaRPr>
          </a:p>
        </p:txBody>
      </p:sp>
      <p:pic>
        <p:nvPicPr>
          <p:cNvPr id="127" name="Inhaltsplatzhalter 7" descr=""/>
          <p:cNvPicPr/>
          <p:nvPr/>
        </p:nvPicPr>
        <p:blipFill>
          <a:blip r:embed="rId1"/>
          <a:stretch/>
        </p:blipFill>
        <p:spPr>
          <a:xfrm>
            <a:off x="2056320" y="1236600"/>
            <a:ext cx="6326280" cy="4066200"/>
          </a:xfrm>
          <a:prstGeom prst="rect">
            <a:avLst/>
          </a:prstGeom>
          <a:ln>
            <a:noFill/>
          </a:ln>
        </p:spPr>
      </p:pic>
      <p:sp>
        <p:nvSpPr>
          <p:cNvPr id="128" name="CustomShape 2"/>
          <p:cNvSpPr/>
          <p:nvPr/>
        </p:nvSpPr>
        <p:spPr>
          <a:xfrm>
            <a:off x="3096000" y="5303520"/>
            <a:ext cx="49586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Arial"/>
                <a:ea typeface="DejaVu Sans"/>
              </a:rPr>
              <a:t>(Right plot could be cut off for portal simulation)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IMPC</a:t>
            </a:r>
            <a:br/>
            <a:r>
              <a:rPr b="0" lang="en-US" sz="2400" spc="-1" strike="noStrike">
                <a:solidFill>
                  <a:srgbClr val="000000"/>
                </a:solidFill>
                <a:latin typeface="Arial"/>
                <a:ea typeface="DejaVu Sans"/>
              </a:rPr>
              <a:t>I.103b Near-real-time global map of the Total Electron Content (TEC) </a:t>
            </a:r>
            <a:endParaRPr b="0" lang="en-US" sz="2400" spc="-1" strike="noStrike">
              <a:latin typeface="Arial"/>
            </a:endParaRPr>
          </a:p>
        </p:txBody>
      </p:sp>
      <p:pic>
        <p:nvPicPr>
          <p:cNvPr id="130" name="Inhaltsplatzhalter 6" descr=""/>
          <p:cNvPicPr/>
          <p:nvPr/>
        </p:nvPicPr>
        <p:blipFill>
          <a:blip r:embed="rId1"/>
          <a:stretch/>
        </p:blipFill>
        <p:spPr>
          <a:xfrm>
            <a:off x="10260720" y="1475280"/>
            <a:ext cx="5180760" cy="3767760"/>
          </a:xfrm>
          <a:prstGeom prst="rect">
            <a:avLst/>
          </a:prstGeom>
          <a:ln>
            <a:noFill/>
          </a:ln>
        </p:spPr>
      </p:pic>
      <p:sp>
        <p:nvSpPr>
          <p:cNvPr id="131" name="CustomShape 2"/>
          <p:cNvSpPr/>
          <p:nvPr/>
        </p:nvSpPr>
        <p:spPr>
          <a:xfrm>
            <a:off x="13386600" y="1462680"/>
            <a:ext cx="903960" cy="212760"/>
          </a:xfrm>
          <a:prstGeom prst="rect">
            <a:avLst/>
          </a:prstGeom>
          <a:ln>
            <a:noFill/>
          </a:ln>
        </p:spPr>
        <p:style>
          <a:lnRef idx="2">
            <a:schemeClr val="accent1"/>
          </a:lnRef>
          <a:fillRef idx="1">
            <a:schemeClr val="lt1"/>
          </a:fillRef>
          <a:effectRef idx="0">
            <a:schemeClr val="accent1"/>
          </a:effectRef>
          <a:fontRef idx="minor"/>
        </p:style>
        <p:txBody>
          <a:bodyPr lIns="36000" rIns="0" tIns="0" bIns="0" anchor="ctr">
            <a:noAutofit/>
          </a:bodyPr>
          <a:p>
            <a:pPr algn="ctr">
              <a:lnSpc>
                <a:spcPct val="100000"/>
              </a:lnSpc>
            </a:pPr>
            <a:r>
              <a:rPr b="0" lang="de-DE" sz="1200" spc="-1" strike="noStrike">
                <a:solidFill>
                  <a:srgbClr val="000000"/>
                </a:solidFill>
                <a:latin typeface="Arial"/>
                <a:ea typeface="DejaVu Sans"/>
              </a:rPr>
              <a:t>2020-11-17</a:t>
            </a:r>
            <a:endParaRPr b="0" lang="en-US" sz="1200" spc="-1" strike="noStrike">
              <a:latin typeface="Arial"/>
            </a:endParaRPr>
          </a:p>
        </p:txBody>
      </p:sp>
      <p:pic>
        <p:nvPicPr>
          <p:cNvPr id="132" name="Inhaltsplatzhalter 6" descr=""/>
          <p:cNvPicPr/>
          <p:nvPr/>
        </p:nvPicPr>
        <p:blipFill>
          <a:blip r:embed="rId2"/>
          <a:stretch/>
        </p:blipFill>
        <p:spPr>
          <a:xfrm>
            <a:off x="1887840" y="1412280"/>
            <a:ext cx="5180760" cy="3767760"/>
          </a:xfrm>
          <a:prstGeom prst="rect">
            <a:avLst/>
          </a:prstGeom>
          <a:ln>
            <a:noFill/>
          </a:ln>
        </p:spPr>
      </p:pic>
      <p:sp>
        <p:nvSpPr>
          <p:cNvPr id="133" name="CustomShape 3"/>
          <p:cNvSpPr/>
          <p:nvPr/>
        </p:nvSpPr>
        <p:spPr>
          <a:xfrm>
            <a:off x="5013720" y="1399680"/>
            <a:ext cx="903960" cy="212760"/>
          </a:xfrm>
          <a:prstGeom prst="rect">
            <a:avLst/>
          </a:prstGeom>
          <a:ln>
            <a:noFill/>
          </a:ln>
        </p:spPr>
        <p:style>
          <a:lnRef idx="2">
            <a:schemeClr val="accent1"/>
          </a:lnRef>
          <a:fillRef idx="1">
            <a:schemeClr val="lt1"/>
          </a:fillRef>
          <a:effectRef idx="0">
            <a:schemeClr val="accent1"/>
          </a:effectRef>
          <a:fontRef idx="minor"/>
        </p:style>
        <p:txBody>
          <a:bodyPr lIns="36000" rIns="0" tIns="0" bIns="0" anchor="ctr">
            <a:noAutofit/>
          </a:bodyPr>
          <a:p>
            <a:pPr algn="ctr">
              <a:lnSpc>
                <a:spcPct val="100000"/>
              </a:lnSpc>
            </a:pPr>
            <a:r>
              <a:rPr b="0" lang="de-DE" sz="1200" spc="-1" strike="noStrike">
                <a:solidFill>
                  <a:srgbClr val="000000"/>
                </a:solidFill>
                <a:latin typeface="Arial"/>
                <a:ea typeface="DejaVu Sans"/>
              </a:rPr>
              <a:t>2020-11-19</a:t>
            </a:r>
            <a:endParaRPr b="0" lang="en-US" sz="1200" spc="-1" strike="noStrike">
              <a:latin typeface="Arial"/>
            </a:endParaRPr>
          </a:p>
        </p:txBody>
      </p:sp>
      <p:sp>
        <p:nvSpPr>
          <p:cNvPr id="134" name="CustomShape 4"/>
          <p:cNvSpPr/>
          <p:nvPr/>
        </p:nvSpPr>
        <p:spPr>
          <a:xfrm rot="16200000">
            <a:off x="3799440" y="1217160"/>
            <a:ext cx="1291320" cy="4528800"/>
          </a:xfrm>
          <a:custGeom>
            <a:avLst/>
            <a:gdLst/>
            <a:ahLst/>
            <a:rect l="l" t="t" r="r" b="b"/>
            <a:pathLst>
              <a:path w="1097695" h="3370636">
                <a:moveTo>
                  <a:pt x="8177" y="0"/>
                </a:moveTo>
                <a:lnTo>
                  <a:pt x="703339" y="28657"/>
                </a:lnTo>
                <a:cubicBezTo>
                  <a:pt x="814029" y="140952"/>
                  <a:pt x="814499" y="473319"/>
                  <a:pt x="884004" y="654523"/>
                </a:cubicBezTo>
                <a:cubicBezTo>
                  <a:pt x="1051642" y="1136561"/>
                  <a:pt x="1109222" y="1313401"/>
                  <a:pt x="1095833" y="1645920"/>
                </a:cubicBezTo>
                <a:cubicBezTo>
                  <a:pt x="1082444" y="1978439"/>
                  <a:pt x="969708" y="2375320"/>
                  <a:pt x="803672" y="2649640"/>
                </a:cubicBezTo>
                <a:cubicBezTo>
                  <a:pt x="653993" y="2931125"/>
                  <a:pt x="566772" y="3263154"/>
                  <a:pt x="451269" y="3370636"/>
                </a:cubicBezTo>
                <a:lnTo>
                  <a:pt x="0" y="3370631"/>
                </a:lnTo>
                <a:cubicBezTo>
                  <a:pt x="2726" y="2247087"/>
                  <a:pt x="5451" y="1123544"/>
                  <a:pt x="8177" y="0"/>
                </a:cubicBezTo>
                <a:close/>
              </a:path>
            </a:pathLst>
          </a:custGeom>
          <a:solidFill>
            <a:schemeClr val="accent1">
              <a:lumMod val="75000"/>
              <a:alpha val="56000"/>
            </a:schemeClr>
          </a:solidFill>
          <a:ln>
            <a:noFill/>
          </a:ln>
        </p:spPr>
        <p:style>
          <a:lnRef idx="2">
            <a:schemeClr val="accent1">
              <a:shade val="50000"/>
            </a:schemeClr>
          </a:lnRef>
          <a:fillRef idx="1">
            <a:schemeClr val="accent1"/>
          </a:fillRef>
          <a:effectRef idx="0">
            <a:schemeClr val="accent1"/>
          </a:effectRef>
          <a:fontRef idx="minor"/>
        </p:style>
      </p:sp>
      <p:sp>
        <p:nvSpPr>
          <p:cNvPr id="135" name="CustomShape 5"/>
          <p:cNvSpPr/>
          <p:nvPr/>
        </p:nvSpPr>
        <p:spPr>
          <a:xfrm>
            <a:off x="5041800" y="5193720"/>
            <a:ext cx="482148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Arial"/>
                <a:ea typeface="DejaVu Sans"/>
              </a:rPr>
              <a:t>Right plot for comparison to normal conditions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NMA</a:t>
            </a:r>
            <a:br/>
            <a:r>
              <a:rPr b="0" lang="en-US" sz="2400" spc="-1" strike="noStrike">
                <a:solidFill>
                  <a:srgbClr val="000000"/>
                </a:solidFill>
                <a:latin typeface="Arial"/>
                <a:ea typeface="DejaVu Sans"/>
              </a:rPr>
              <a:t>I.107 VTEC maps (Northern Europe)</a:t>
            </a:r>
            <a:endParaRPr b="0" lang="en-US" sz="2400" spc="-1" strike="noStrike">
              <a:latin typeface="Arial"/>
            </a:endParaRPr>
          </a:p>
        </p:txBody>
      </p:sp>
      <p:pic>
        <p:nvPicPr>
          <p:cNvPr id="137" name="Inhaltsplatzhalter 4" descr=""/>
          <p:cNvPicPr/>
          <p:nvPr/>
        </p:nvPicPr>
        <p:blipFill>
          <a:blip r:embed="rId1"/>
          <a:stretch/>
        </p:blipFill>
        <p:spPr>
          <a:xfrm>
            <a:off x="504000" y="1490760"/>
            <a:ext cx="10159560" cy="34441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GB" sz="2400" spc="-1" strike="noStrike">
                <a:solidFill>
                  <a:srgbClr val="000000"/>
                </a:solidFill>
                <a:latin typeface="Arial"/>
                <a:ea typeface="DejaVu Sans"/>
              </a:rPr>
              <a:t>EIS</a:t>
            </a:r>
            <a:br/>
            <a:r>
              <a:rPr b="0" lang="en-US" sz="2400" spc="-1" strike="noStrike">
                <a:solidFill>
                  <a:srgbClr val="000000"/>
                </a:solidFill>
                <a:latin typeface="Arial"/>
                <a:ea typeface="DejaVu Sans"/>
              </a:rPr>
              <a:t>I.117 Near-real-time TEC maps for the European region (based on the TaD model) </a:t>
            </a:r>
            <a:endParaRPr b="0" lang="en-US" sz="2400" spc="-1" strike="noStrike">
              <a:latin typeface="Arial"/>
            </a:endParaRPr>
          </a:p>
        </p:txBody>
      </p:sp>
      <p:pic>
        <p:nvPicPr>
          <p:cNvPr id="139" name="Inhaltsplatzhalter 4" descr=""/>
          <p:cNvPicPr/>
          <p:nvPr/>
        </p:nvPicPr>
        <p:blipFill>
          <a:blip r:embed="rId1"/>
          <a:stretch/>
        </p:blipFill>
        <p:spPr>
          <a:xfrm>
            <a:off x="783000" y="1794960"/>
            <a:ext cx="8105400" cy="29156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504000" y="226080"/>
            <a:ext cx="9070920" cy="945720"/>
          </a:xfrm>
          <a:prstGeom prst="rect">
            <a:avLst/>
          </a:prstGeom>
          <a:noFill/>
          <a:ln>
            <a:noFill/>
          </a:ln>
        </p:spPr>
        <p:style>
          <a:lnRef idx="0"/>
          <a:fillRef idx="0"/>
          <a:effectRef idx="0"/>
          <a:fontRef idx="minor"/>
        </p:style>
        <p:txBody>
          <a:bodyPr lIns="0" rIns="0" tIns="0" bIns="0" anchor="ctr">
            <a:noAutofit/>
          </a:bodyPr>
          <a:p>
            <a:pPr>
              <a:lnSpc>
                <a:spcPct val="90000"/>
              </a:lnSpc>
            </a:pPr>
            <a:r>
              <a:rPr b="0" lang="en-US" sz="2400" spc="-1" strike="noStrike">
                <a:solidFill>
                  <a:srgbClr val="000000"/>
                </a:solidFill>
                <a:latin typeface="Arial"/>
                <a:ea typeface="DejaVu Sans"/>
              </a:rPr>
              <a:t>SRC RIO </a:t>
            </a:r>
            <a:br/>
            <a:r>
              <a:rPr b="0" lang="en-US" sz="2400" spc="-1" strike="noStrike">
                <a:solidFill>
                  <a:srgbClr val="000000"/>
                </a:solidFill>
                <a:latin typeface="Arial"/>
                <a:ea typeface="DejaVu Sans"/>
              </a:rPr>
              <a:t>I.134a Borowiec Riometer raw [V] and relative [dB] </a:t>
            </a:r>
            <a:endParaRPr b="0" lang="en-US" sz="2400" spc="-1" strike="noStrike">
              <a:latin typeface="Arial"/>
            </a:endParaRPr>
          </a:p>
        </p:txBody>
      </p:sp>
      <p:pic>
        <p:nvPicPr>
          <p:cNvPr id="141" name="Obraz 3" descr=""/>
          <p:cNvPicPr/>
          <p:nvPr/>
        </p:nvPicPr>
        <p:blipFill>
          <a:blip r:embed="rId1"/>
          <a:stretch/>
        </p:blipFill>
        <p:spPr>
          <a:xfrm>
            <a:off x="2449080" y="1386720"/>
            <a:ext cx="5180760" cy="38854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Words>347</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2022-03-03T11:40:18Z</dcterms:created>
  <dc:creator/>
  <dc:description/>
  <dc:language>en-US</dc:language>
  <cp:lastModifiedBy/>
  <dcterms:modified xsi:type="dcterms:W3CDTF">2022-09-06T08:55:32Z</dcterms:modified>
  <cp:revision>11</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8</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