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4.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gif" ContentType="image/gif"/>
  <Override PartName="/ppt/media/image2.gif" ContentType="image/gif"/>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216000" y="812520"/>
            <a:ext cx="7127280" cy="4008960"/>
          </a:xfrm>
          <a:prstGeom prst="rect">
            <a:avLst/>
          </a:prstGeom>
        </p:spPr>
        <p:txBody>
          <a:bodyPr lIns="0" rIns="0" tIns="0" bIns="0" anchor="ctr">
            <a:noAutofit/>
          </a:bodyPr>
          <a:p>
            <a:pPr algn="ctr"/>
            <a:r>
              <a:rPr b="0" lang="en-US" sz="4400" spc="-1" strike="noStrike">
                <a:latin typeface="Arial"/>
              </a:rPr>
              <a:t>Click to move the slide</a:t>
            </a:r>
            <a:endParaRPr b="0" lang="en-US" sz="4400" spc="-1" strike="noStrike">
              <a:latin typeface="Arial"/>
            </a:endParaRPr>
          </a:p>
        </p:txBody>
      </p:sp>
      <p:sp>
        <p:nvSpPr>
          <p:cNvPr id="77" name="PlaceHolder 2"/>
          <p:cNvSpPr>
            <a:spLocks noGrp="1"/>
          </p:cNvSpPr>
          <p:nvPr>
            <p:ph type="body"/>
          </p:nvPr>
        </p:nvSpPr>
        <p:spPr>
          <a:xfrm>
            <a:off x="756000" y="5078520"/>
            <a:ext cx="6047640" cy="4811040"/>
          </a:xfrm>
          <a:prstGeom prst="rect">
            <a:avLst/>
          </a:prstGeom>
        </p:spPr>
        <p:txBody>
          <a:bodyPr lIns="0" rIns="0" tIns="0" bIns="0">
            <a:noAutofit/>
          </a:bodyPr>
          <a:p>
            <a:r>
              <a:rPr b="0" lang="en-US" sz="2000" spc="-1" strike="noStrike">
                <a:latin typeface="Arial"/>
              </a:rPr>
              <a:t>Click to edit the notes format</a:t>
            </a:r>
            <a:endParaRPr b="0" lang="en-US" sz="2000" spc="-1" strike="noStrike">
              <a:latin typeface="Arial"/>
            </a:endParaRPr>
          </a:p>
        </p:txBody>
      </p:sp>
      <p:sp>
        <p:nvSpPr>
          <p:cNvPr id="78" name="PlaceHolder 3"/>
          <p:cNvSpPr>
            <a:spLocks noGrp="1"/>
          </p:cNvSpPr>
          <p:nvPr>
            <p:ph type="hdr"/>
          </p:nvPr>
        </p:nvSpPr>
        <p:spPr>
          <a:xfrm>
            <a:off x="0" y="0"/>
            <a:ext cx="3280680" cy="534240"/>
          </a:xfrm>
          <a:prstGeom prst="rect">
            <a:avLst/>
          </a:prstGeom>
        </p:spPr>
        <p:txBody>
          <a:bodyPr lIns="0" rIns="0" tIns="0" bIns="0">
            <a:noAutofit/>
          </a:bodyPr>
          <a:p>
            <a:r>
              <a:rPr b="0" lang="en-US" sz="1400" spc="-1" strike="noStrike">
                <a:latin typeface="Times New Roman"/>
              </a:rPr>
              <a:t>&lt;header&gt;</a:t>
            </a:r>
            <a:endParaRPr b="0" lang="en-US" sz="1400" spc="-1" strike="noStrike">
              <a:latin typeface="Times New Roman"/>
            </a:endParaRPr>
          </a:p>
        </p:txBody>
      </p:sp>
      <p:sp>
        <p:nvSpPr>
          <p:cNvPr id="79" name="PlaceHolder 4"/>
          <p:cNvSpPr>
            <a:spLocks noGrp="1"/>
          </p:cNvSpPr>
          <p:nvPr>
            <p:ph type="dt"/>
          </p:nvPr>
        </p:nvSpPr>
        <p:spPr>
          <a:xfrm>
            <a:off x="4278960" y="0"/>
            <a:ext cx="3280680" cy="534240"/>
          </a:xfrm>
          <a:prstGeom prst="rect">
            <a:avLst/>
          </a:prstGeom>
        </p:spPr>
        <p:txBody>
          <a:bodyPr lIns="0" rIns="0" tIns="0" bIns="0">
            <a:noAutofit/>
          </a:bodyPr>
          <a:p>
            <a:pPr algn="r"/>
            <a:r>
              <a:rPr b="0" lang="en-US" sz="1400" spc="-1" strike="noStrike">
                <a:latin typeface="Times New Roman"/>
              </a:rPr>
              <a:t>&lt;date/time&gt;</a:t>
            </a:r>
            <a:endParaRPr b="0" lang="en-US" sz="1400" spc="-1" strike="noStrike">
              <a:latin typeface="Times New Roman"/>
            </a:endParaRPr>
          </a:p>
        </p:txBody>
      </p:sp>
      <p:sp>
        <p:nvSpPr>
          <p:cNvPr id="80" name="PlaceHolder 5"/>
          <p:cNvSpPr>
            <a:spLocks noGrp="1"/>
          </p:cNvSpPr>
          <p:nvPr>
            <p:ph type="ftr"/>
          </p:nvPr>
        </p:nvSpPr>
        <p:spPr>
          <a:xfrm>
            <a:off x="0" y="10157400"/>
            <a:ext cx="3280680" cy="534240"/>
          </a:xfrm>
          <a:prstGeom prst="rect">
            <a:avLst/>
          </a:prstGeom>
        </p:spPr>
        <p:txBody>
          <a:bodyPr lIns="0" rIns="0" tIns="0" bIns="0" anchor="b">
            <a:noAutofit/>
          </a:bodyPr>
          <a:p>
            <a:r>
              <a:rPr b="0" lang="en-US" sz="1400" spc="-1" strike="noStrike">
                <a:latin typeface="Times New Roman"/>
              </a:rPr>
              <a:t>&lt;footer&gt;</a:t>
            </a:r>
            <a:endParaRPr b="0" lang="en-US" sz="1400" spc="-1" strike="noStrike">
              <a:latin typeface="Times New Roman"/>
            </a:endParaRPr>
          </a:p>
        </p:txBody>
      </p:sp>
      <p:sp>
        <p:nvSpPr>
          <p:cNvPr id="81"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BE535B3C-2CFD-4F32-AFE2-77D8DFFA2A8A}"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sldImg"/>
          </p:nvPr>
        </p:nvSpPr>
        <p:spPr>
          <a:xfrm>
            <a:off x="573120" y="1336680"/>
            <a:ext cx="6413040" cy="3607920"/>
          </a:xfrm>
          <a:prstGeom prst="rect">
            <a:avLst/>
          </a:prstGeom>
        </p:spPr>
      </p:sp>
      <p:sp>
        <p:nvSpPr>
          <p:cNvPr id="99" name="PlaceHolder 2"/>
          <p:cNvSpPr>
            <a:spLocks noGrp="1"/>
          </p:cNvSpPr>
          <p:nvPr>
            <p:ph type="body"/>
          </p:nvPr>
        </p:nvSpPr>
        <p:spPr>
          <a:xfrm>
            <a:off x="755640" y="5145120"/>
            <a:ext cx="6048000" cy="4209840"/>
          </a:xfrm>
          <a:prstGeom prst="rect">
            <a:avLst/>
          </a:prstGeom>
        </p:spPr>
        <p:txBody>
          <a:bodyPr>
            <a:noAutofit/>
          </a:bodyPr>
          <a:p>
            <a:pPr marL="216000" indent="-216000">
              <a:lnSpc>
                <a:spcPct val="100000"/>
              </a:lnSpc>
            </a:pPr>
            <a:r>
              <a:rPr b="0" lang="de-DE" sz="2000" spc="-1" strike="noStrike">
                <a:latin typeface="Arial"/>
              </a:rPr>
              <a:t>4 flare impacts on ionosphere detected</a:t>
            </a:r>
            <a:endParaRPr b="0" lang="en-US" sz="2000" spc="-1" strike="noStrike">
              <a:latin typeface="Arial"/>
            </a:endParaRPr>
          </a:p>
          <a:p>
            <a:pPr marL="216000" indent="-216000">
              <a:lnSpc>
                <a:spcPct val="100000"/>
              </a:lnSpc>
            </a:pPr>
            <a:r>
              <a:rPr b="0" lang="de-DE" sz="2000" spc="-1" strike="noStrike">
                <a:latin typeface="Arial"/>
              </a:rPr>
              <a:t>4 alarms have been raised</a:t>
            </a:r>
            <a:endParaRPr b="0" lang="en-US" sz="2000" spc="-1" strike="noStrike">
              <a:latin typeface="Arial"/>
            </a:endParaRPr>
          </a:p>
          <a:p>
            <a:pPr marL="216000" indent="-216000">
              <a:lnSpc>
                <a:spcPct val="100000"/>
              </a:lnSpc>
            </a:pPr>
            <a:endParaRPr b="0" lang="en-US" sz="2000" spc="-1" strike="noStrike">
              <a:latin typeface="Arial"/>
            </a:endParaRPr>
          </a:p>
        </p:txBody>
      </p:sp>
      <p:sp>
        <p:nvSpPr>
          <p:cNvPr id="100" name="TextShape 3"/>
          <p:cNvSpPr txBox="1"/>
          <p:nvPr/>
        </p:nvSpPr>
        <p:spPr>
          <a:xfrm>
            <a:off x="4281480" y="10155240"/>
            <a:ext cx="3276360" cy="536040"/>
          </a:xfrm>
          <a:prstGeom prst="rect">
            <a:avLst/>
          </a:prstGeom>
          <a:noFill/>
          <a:ln>
            <a:noFill/>
          </a:ln>
        </p:spPr>
        <p:txBody>
          <a:bodyPr anchor="b">
            <a:noAutofit/>
          </a:bodyPr>
          <a:p>
            <a:pPr algn="r">
              <a:lnSpc>
                <a:spcPct val="100000"/>
              </a:lnSpc>
            </a:pPr>
            <a:fld id="{D9EE8901-4DB6-4468-BAA3-C40B46236DC8}" type="slidenum">
              <a:rPr b="0" lang="en-GB" sz="1200" spc="-1" strike="noStrike">
                <a:latin typeface="Times New Roman"/>
              </a:rPr>
              <a:t>&lt;number&gt;</a:t>
            </a:fld>
            <a:endParaRPr b="0" lang="en-US" sz="1200" spc="-1" strike="noStrike">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sldImg"/>
          </p:nvPr>
        </p:nvSpPr>
        <p:spPr>
          <a:xfrm>
            <a:off x="573120" y="1336680"/>
            <a:ext cx="6413040" cy="3607920"/>
          </a:xfrm>
          <a:prstGeom prst="rect">
            <a:avLst/>
          </a:prstGeom>
        </p:spPr>
      </p:sp>
      <p:sp>
        <p:nvSpPr>
          <p:cNvPr id="102" name="PlaceHolder 2"/>
          <p:cNvSpPr>
            <a:spLocks noGrp="1"/>
          </p:cNvSpPr>
          <p:nvPr>
            <p:ph type="body"/>
          </p:nvPr>
        </p:nvSpPr>
        <p:spPr>
          <a:xfrm>
            <a:off x="755640" y="5145120"/>
            <a:ext cx="6048000" cy="4209840"/>
          </a:xfrm>
          <a:prstGeom prst="rect">
            <a:avLst/>
          </a:prstGeom>
        </p:spPr>
        <p:txBody>
          <a:bodyPr>
            <a:noAutofit/>
          </a:bodyPr>
          <a:p>
            <a:pPr marL="216000" indent="-216000">
              <a:lnSpc>
                <a:spcPct val="100000"/>
              </a:lnSpc>
            </a:pPr>
            <a:r>
              <a:rPr b="0" lang="de-DE" sz="2000" spc="-1" strike="noStrike">
                <a:latin typeface="Arial"/>
              </a:rPr>
              <a:t>4 flare impacts on ionosphere detected</a:t>
            </a:r>
            <a:endParaRPr b="0" lang="en-US" sz="2000" spc="-1" strike="noStrike">
              <a:latin typeface="Arial"/>
            </a:endParaRPr>
          </a:p>
          <a:p>
            <a:pPr marL="216000" indent="-216000">
              <a:lnSpc>
                <a:spcPct val="100000"/>
              </a:lnSpc>
            </a:pPr>
            <a:r>
              <a:rPr b="0" lang="de-DE" sz="2000" spc="-1" strike="noStrike">
                <a:latin typeface="Arial"/>
              </a:rPr>
              <a:t>4 alarms have been raised</a:t>
            </a:r>
            <a:endParaRPr b="0" lang="en-US" sz="2000" spc="-1" strike="noStrike">
              <a:latin typeface="Arial"/>
            </a:endParaRPr>
          </a:p>
          <a:p>
            <a:pPr marL="216000" indent="-216000">
              <a:lnSpc>
                <a:spcPct val="100000"/>
              </a:lnSpc>
            </a:pPr>
            <a:r>
              <a:rPr b="0" lang="de-DE" sz="2000" spc="-1" strike="noStrike">
                <a:latin typeface="Arial"/>
              </a:rPr>
              <a:t>4 flare impacts on ionosphere detected</a:t>
            </a:r>
            <a:endParaRPr b="0" lang="en-US" sz="2000" spc="-1" strike="noStrike">
              <a:latin typeface="Arial"/>
            </a:endParaRPr>
          </a:p>
          <a:p>
            <a:pPr marL="216000" indent="-216000">
              <a:lnSpc>
                <a:spcPct val="100000"/>
              </a:lnSpc>
            </a:pPr>
            <a:r>
              <a:rPr b="0" lang="de-DE" sz="2000" spc="-1" strike="noStrike">
                <a:latin typeface="Arial"/>
              </a:rPr>
              <a:t>4 alarms have been raised</a:t>
            </a:r>
            <a:endParaRPr b="0" lang="en-US" sz="2000" spc="-1" strike="noStrike">
              <a:latin typeface="Arial"/>
            </a:endParaRPr>
          </a:p>
          <a:p>
            <a:pPr marL="216000" indent="-216000">
              <a:lnSpc>
                <a:spcPct val="100000"/>
              </a:lnSpc>
            </a:pPr>
            <a:endParaRPr b="0" lang="en-US" sz="2000" spc="-1" strike="noStrike">
              <a:latin typeface="Arial"/>
            </a:endParaRPr>
          </a:p>
        </p:txBody>
      </p:sp>
      <p:sp>
        <p:nvSpPr>
          <p:cNvPr id="103" name="TextShape 3"/>
          <p:cNvSpPr txBox="1"/>
          <p:nvPr/>
        </p:nvSpPr>
        <p:spPr>
          <a:xfrm>
            <a:off x="4281480" y="10155240"/>
            <a:ext cx="3276360" cy="536040"/>
          </a:xfrm>
          <a:prstGeom prst="rect">
            <a:avLst/>
          </a:prstGeom>
          <a:noFill/>
          <a:ln>
            <a:noFill/>
          </a:ln>
        </p:spPr>
        <p:txBody>
          <a:bodyPr anchor="b">
            <a:noAutofit/>
          </a:bodyPr>
          <a:p>
            <a:pPr algn="r">
              <a:lnSpc>
                <a:spcPct val="100000"/>
              </a:lnSpc>
            </a:pPr>
            <a:fld id="{C617B5C9-B042-4F21-8F09-704B0AFB8FAC}" type="slidenum">
              <a:rPr b="0" lang="en-GB" sz="1200" spc="-1" strike="noStrike">
                <a:latin typeface="Times New Roman"/>
              </a:rPr>
              <a:t>&lt;number&gt;</a:t>
            </a:fld>
            <a:endParaRPr b="0" lang="en-US"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1"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3" name="PlaceHolder 2"/>
          <p:cNvSpPr>
            <a:spLocks noGrp="1"/>
          </p:cNvSpPr>
          <p:nvPr>
            <p:ph type="body"/>
          </p:nvPr>
        </p:nvSpPr>
        <p:spPr>
          <a:xfrm>
            <a:off x="504000" y="1326600"/>
            <a:ext cx="907200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5"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46"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1280" cy="4386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0"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1"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52"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4"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55"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6" name="PlaceHolder 4"/>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8"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9"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0" name="PlaceHolder 4"/>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2" name="PlaceHolder 2"/>
          <p:cNvSpPr>
            <a:spLocks noGrp="1"/>
          </p:cNvSpPr>
          <p:nvPr>
            <p:ph type="body"/>
          </p:nvPr>
        </p:nvSpPr>
        <p:spPr>
          <a:xfrm>
            <a:off x="504000" y="132660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3" name="PlaceHolder 3"/>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5"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6"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7"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8" name="PlaceHolder 5"/>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70" name="PlaceHolder 2"/>
          <p:cNvSpPr>
            <a:spLocks noGrp="1"/>
          </p:cNvSpPr>
          <p:nvPr>
            <p:ph type="body"/>
          </p:nvPr>
        </p:nvSpPr>
        <p:spPr>
          <a:xfrm>
            <a:off x="50400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1" name="PlaceHolder 3"/>
          <p:cNvSpPr>
            <a:spLocks noGrp="1"/>
          </p:cNvSpPr>
          <p:nvPr>
            <p:ph type="body"/>
          </p:nvPr>
        </p:nvSpPr>
        <p:spPr>
          <a:xfrm>
            <a:off x="357156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2" name="PlaceHolder 4"/>
          <p:cNvSpPr>
            <a:spLocks noGrp="1"/>
          </p:cNvSpPr>
          <p:nvPr>
            <p:ph type="body"/>
          </p:nvPr>
        </p:nvSpPr>
        <p:spPr>
          <a:xfrm>
            <a:off x="663912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3" name="PlaceHolder 5"/>
          <p:cNvSpPr>
            <a:spLocks noGrp="1"/>
          </p:cNvSpPr>
          <p:nvPr>
            <p:ph type="body"/>
          </p:nvPr>
        </p:nvSpPr>
        <p:spPr>
          <a:xfrm>
            <a:off x="50400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4" name="PlaceHolder 6"/>
          <p:cNvSpPr>
            <a:spLocks noGrp="1"/>
          </p:cNvSpPr>
          <p:nvPr>
            <p:ph type="body"/>
          </p:nvPr>
        </p:nvSpPr>
        <p:spPr>
          <a:xfrm>
            <a:off x="357156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5" name="PlaceHolder 7"/>
          <p:cNvSpPr>
            <a:spLocks noGrp="1"/>
          </p:cNvSpPr>
          <p:nvPr>
            <p:ph type="body"/>
          </p:nvPr>
        </p:nvSpPr>
        <p:spPr>
          <a:xfrm>
            <a:off x="663912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1280" cy="4386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280" cy="946080"/>
          </a:xfrm>
          <a:prstGeom prst="rect">
            <a:avLst/>
          </a:prstGeom>
        </p:spPr>
        <p:txBody>
          <a:bodyPr lIns="0" rIns="0" tIns="0" bIns="0" anchor="ctr">
            <a:noAutofit/>
          </a:bodyPr>
          <a:p>
            <a:r>
              <a:rPr b="0" lang="de-DE" sz="4400" spc="-1" strike="noStrike">
                <a:solidFill>
                  <a:srgbClr val="000000"/>
                </a:solidFill>
                <a:latin typeface="Arial"/>
              </a:rPr>
              <a:t>Click to edit the title text format</a:t>
            </a:r>
            <a:endParaRPr b="0" lang="de-DE" sz="4400" spc="-1" strike="noStrike">
              <a:solidFill>
                <a:srgbClr val="000000"/>
              </a:solidFill>
              <a:latin typeface="Arial"/>
            </a:endParaRPr>
          </a:p>
        </p:txBody>
      </p:sp>
      <p:sp>
        <p:nvSpPr>
          <p:cNvPr id="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de-DE" sz="2800" spc="-1" strike="noStrike">
                <a:solidFill>
                  <a:srgbClr val="000000"/>
                </a:solidFill>
                <a:latin typeface="Arial"/>
              </a:rPr>
              <a:t>Click to edit the outline text format</a:t>
            </a:r>
            <a:endParaRPr b="0" lang="de-DE"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de-DE" sz="2000" spc="-1" strike="noStrike">
                <a:solidFill>
                  <a:srgbClr val="000000"/>
                </a:solidFill>
                <a:latin typeface="Arial"/>
              </a:rPr>
              <a:t>Second Outline Level</a:t>
            </a:r>
            <a:endParaRPr b="0" lang="de-DE"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de-DE" sz="1800" spc="-1" strike="noStrike">
                <a:solidFill>
                  <a:srgbClr val="000000"/>
                </a:solidFill>
                <a:latin typeface="Arial"/>
              </a:rPr>
              <a:t>Third Outline Level</a:t>
            </a:r>
            <a:endParaRPr b="0" lang="de-DE"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de-DE" sz="1800" spc="-1" strike="noStrike">
                <a:solidFill>
                  <a:srgbClr val="000000"/>
                </a:solidFill>
                <a:latin typeface="Arial"/>
              </a:rPr>
              <a:t>Fourth Outline Level</a:t>
            </a:r>
            <a:endParaRPr b="0" lang="de-DE"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de-DE" sz="2000" spc="-1" strike="noStrike">
                <a:solidFill>
                  <a:srgbClr val="000000"/>
                </a:solidFill>
                <a:latin typeface="Arial"/>
              </a:rPr>
              <a:t>Fifth Outline Level</a:t>
            </a:r>
            <a:endParaRPr b="0" lang="de-DE"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de-DE" sz="2000" spc="-1" strike="noStrike">
                <a:solidFill>
                  <a:srgbClr val="000000"/>
                </a:solidFill>
                <a:latin typeface="Arial"/>
              </a:rPr>
              <a:t>Sixth Outline Level</a:t>
            </a:r>
            <a:endParaRPr b="0" lang="de-DE"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de-DE" sz="2000" spc="-1" strike="noStrike">
                <a:solidFill>
                  <a:srgbClr val="000000"/>
                </a:solidFill>
                <a:latin typeface="Arial"/>
              </a:rPr>
              <a:t>Seventh Outline Level</a:t>
            </a:r>
            <a:endParaRPr b="0" lang="de-DE"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gif"/><Relationship Id="rId2" Type="http://schemas.openxmlformats.org/officeDocument/2006/relationships/slideLayout" Target="../slideLayouts/slideLayout5.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2.gif"/><Relationship Id="rId2"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640080" y="554760"/>
            <a:ext cx="8869680" cy="35002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CustomShape 1"/>
          <p:cNvSpPr/>
          <p:nvPr/>
        </p:nvSpPr>
        <p:spPr>
          <a:xfrm>
            <a:off x="274320" y="182880"/>
            <a:ext cx="9692280" cy="15519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D3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TextShape 1"/>
          <p:cNvSpPr txBox="1"/>
          <p:nvPr/>
        </p:nvSpPr>
        <p:spPr>
          <a:xfrm>
            <a:off x="504000" y="226080"/>
            <a:ext cx="9071280" cy="946080"/>
          </a:xfrm>
          <a:prstGeom prst="rect">
            <a:avLst/>
          </a:prstGeom>
          <a:noFill/>
          <a:ln>
            <a:noFill/>
          </a:ln>
        </p:spPr>
        <p:txBody>
          <a:bodyPr lIns="0" rIns="0" tIns="0" bIns="0" anchor="ctr">
            <a:noAutofit/>
          </a:bodyPr>
          <a:p>
            <a:endParaRPr b="0" lang="de-DE" sz="1800" spc="-1" strike="noStrike">
              <a:solidFill>
                <a:srgbClr val="000000"/>
              </a:solidFill>
              <a:latin typeface="Arial"/>
            </a:endParaRPr>
          </a:p>
        </p:txBody>
      </p:sp>
      <p:pic>
        <p:nvPicPr>
          <p:cNvPr id="85" name="Picture 3" descr=""/>
          <p:cNvPicPr/>
          <p:nvPr/>
        </p:nvPicPr>
        <p:blipFill>
          <a:blip r:embed="rId1"/>
          <a:stretch/>
        </p:blipFill>
        <p:spPr>
          <a:xfrm>
            <a:off x="2449080" y="1069200"/>
            <a:ext cx="5181120" cy="3885840"/>
          </a:xfrm>
          <a:prstGeom prst="rect">
            <a:avLst/>
          </a:prstGeom>
          <a:ln>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TextShape 1"/>
          <p:cNvSpPr txBox="1"/>
          <p:nvPr/>
        </p:nvSpPr>
        <p:spPr>
          <a:xfrm>
            <a:off x="504000" y="226080"/>
            <a:ext cx="9071280" cy="946080"/>
          </a:xfrm>
          <a:prstGeom prst="rect">
            <a:avLst/>
          </a:prstGeom>
          <a:noFill/>
          <a:ln>
            <a:noFill/>
          </a:ln>
        </p:spPr>
        <p:txBody>
          <a:bodyPr lIns="0" rIns="0" tIns="0" bIns="0" anchor="ctr">
            <a:noAutofit/>
          </a:bodyPr>
          <a:p>
            <a:endParaRPr b="0" lang="de-DE" sz="1800" spc="-1" strike="noStrike">
              <a:solidFill>
                <a:srgbClr val="000000"/>
              </a:solidFill>
              <a:latin typeface="Arial"/>
            </a:endParaRPr>
          </a:p>
        </p:txBody>
      </p:sp>
      <p:sp>
        <p:nvSpPr>
          <p:cNvPr id="87" name="CustomShape 2"/>
          <p:cNvSpPr/>
          <p:nvPr/>
        </p:nvSpPr>
        <p:spPr>
          <a:xfrm>
            <a:off x="2412720" y="2149920"/>
            <a:ext cx="4966200" cy="625320"/>
          </a:xfrm>
          <a:prstGeom prst="rect">
            <a:avLst/>
          </a:prstGeom>
          <a:ln/>
        </p:spPr>
        <p:style>
          <a:lnRef idx="2">
            <a:schemeClr val="dk1"/>
          </a:lnRef>
          <a:fillRef idx="1">
            <a:schemeClr val="lt1"/>
          </a:fillRef>
          <a:effectRef idx="0">
            <a:schemeClr val="dk1"/>
          </a:effectRef>
          <a:fontRef idx="minor"/>
        </p:style>
        <p:txBody>
          <a:bodyPr lIns="90000" rIns="90000" tIns="45000" bIns="45000" anchor="ctr">
            <a:noAutofit/>
          </a:bodyPr>
          <a:p>
            <a:pPr marL="449640">
              <a:lnSpc>
                <a:spcPct val="115000"/>
              </a:lnSpc>
              <a:spcAft>
                <a:spcPts val="1001"/>
              </a:spcAft>
            </a:pPr>
            <a:r>
              <a:rPr b="0" lang="en-US" sz="800" spc="-1" strike="noStrike">
                <a:solidFill>
                  <a:srgbClr val="000000"/>
                </a:solidFill>
                <a:latin typeface="Lucida Console"/>
                <a:ea typeface="Calibri"/>
              </a:rPr>
              <a:t>SISTED Latest Issue Time: 2020-11-17 09:54:00 GPS Time</a:t>
            </a:r>
            <a:endParaRPr b="0" lang="en-US" sz="800" spc="-1" strike="noStrike">
              <a:latin typeface="Arial"/>
            </a:endParaRPr>
          </a:p>
          <a:p>
            <a:pPr marL="449640">
              <a:lnSpc>
                <a:spcPct val="115000"/>
              </a:lnSpc>
              <a:spcAft>
                <a:spcPts val="1001"/>
              </a:spcAft>
            </a:pPr>
            <a:r>
              <a:rPr b="0" lang="en-US" sz="800" spc="-1" strike="noStrike">
                <a:solidFill>
                  <a:srgbClr val="000000"/>
                </a:solidFill>
                <a:latin typeface="Lucida Console"/>
                <a:ea typeface="Calibri"/>
              </a:rPr>
              <a:t>simultaneous ionospheric TEC increase in 92.2% Sunlit GNSS rays</a:t>
            </a:r>
            <a:endParaRPr b="0" lang="en-US" sz="800" spc="-1" strike="noStrike">
              <a:latin typeface="Arial"/>
            </a:endParaRPr>
          </a:p>
        </p:txBody>
      </p:sp>
      <p:sp>
        <p:nvSpPr>
          <p:cNvPr id="88" name="CustomShape 3"/>
          <p:cNvSpPr/>
          <p:nvPr/>
        </p:nvSpPr>
        <p:spPr>
          <a:xfrm>
            <a:off x="2412720" y="2870280"/>
            <a:ext cx="4966200" cy="625320"/>
          </a:xfrm>
          <a:prstGeom prst="rect">
            <a:avLst/>
          </a:prstGeom>
          <a:ln/>
        </p:spPr>
        <p:style>
          <a:lnRef idx="2">
            <a:schemeClr val="dk1"/>
          </a:lnRef>
          <a:fillRef idx="1">
            <a:schemeClr val="lt1"/>
          </a:fillRef>
          <a:effectRef idx="0">
            <a:schemeClr val="dk1"/>
          </a:effectRef>
          <a:fontRef idx="minor"/>
        </p:style>
        <p:txBody>
          <a:bodyPr lIns="90000" rIns="90000" tIns="45000" bIns="45000" anchor="ctr">
            <a:noAutofit/>
          </a:bodyPr>
          <a:p>
            <a:pPr marL="449640">
              <a:lnSpc>
                <a:spcPct val="115000"/>
              </a:lnSpc>
              <a:spcAft>
                <a:spcPts val="1001"/>
              </a:spcAft>
            </a:pPr>
            <a:r>
              <a:rPr b="0" lang="en-GB" sz="700" spc="-1" strike="noStrike">
                <a:solidFill>
                  <a:srgbClr val="000000"/>
                </a:solidFill>
                <a:latin typeface="Lucida Console"/>
                <a:ea typeface="Calibri"/>
              </a:rPr>
              <a:t>SISTED Latest Issue Time: </a:t>
            </a:r>
            <a:r>
              <a:rPr b="0" lang="en-US" sz="700" spc="-1" strike="noStrike">
                <a:solidFill>
                  <a:srgbClr val="000000"/>
                </a:solidFill>
                <a:latin typeface="Lucida Console"/>
                <a:ea typeface="Calibri"/>
              </a:rPr>
              <a:t>2020-11-17</a:t>
            </a:r>
            <a:r>
              <a:rPr b="0" lang="en-GB" sz="700" spc="-1" strike="noStrike">
                <a:solidFill>
                  <a:srgbClr val="000000"/>
                </a:solidFill>
                <a:latin typeface="Lucida Console"/>
                <a:ea typeface="Calibri"/>
              </a:rPr>
              <a:t> 10:15:00 GPS Time</a:t>
            </a:r>
            <a:endParaRPr b="0" lang="en-US" sz="700" spc="-1" strike="noStrike">
              <a:latin typeface="Arial"/>
            </a:endParaRPr>
          </a:p>
          <a:p>
            <a:pPr marL="449640">
              <a:lnSpc>
                <a:spcPct val="115000"/>
              </a:lnSpc>
              <a:spcAft>
                <a:spcPts val="1001"/>
              </a:spcAft>
            </a:pPr>
            <a:r>
              <a:rPr b="0" lang="en-GB" sz="700" spc="-1" strike="noStrike">
                <a:solidFill>
                  <a:srgbClr val="000000"/>
                </a:solidFill>
                <a:latin typeface="Lucida Console"/>
                <a:ea typeface="Calibri"/>
              </a:rPr>
              <a:t>simultaneous ionospheric TEC increase in 75.1% Sunlit GNSS rays</a:t>
            </a:r>
            <a:endParaRPr b="0" lang="en-US" sz="700" spc="-1" strike="noStrike">
              <a:latin typeface="Arial"/>
            </a:endParaRPr>
          </a:p>
        </p:txBody>
      </p:sp>
      <p:sp>
        <p:nvSpPr>
          <p:cNvPr id="89" name="CustomShape 4"/>
          <p:cNvSpPr/>
          <p:nvPr/>
        </p:nvSpPr>
        <p:spPr>
          <a:xfrm>
            <a:off x="2412720" y="3590640"/>
            <a:ext cx="4966200" cy="625320"/>
          </a:xfrm>
          <a:prstGeom prst="rect">
            <a:avLst/>
          </a:prstGeom>
          <a:ln/>
        </p:spPr>
        <p:style>
          <a:lnRef idx="2">
            <a:schemeClr val="dk1"/>
          </a:lnRef>
          <a:fillRef idx="1">
            <a:schemeClr val="lt1"/>
          </a:fillRef>
          <a:effectRef idx="0">
            <a:schemeClr val="dk1"/>
          </a:effectRef>
          <a:fontRef idx="minor"/>
        </p:style>
        <p:txBody>
          <a:bodyPr lIns="90000" rIns="90000" tIns="45000" bIns="45000" anchor="ctr">
            <a:noAutofit/>
          </a:bodyPr>
          <a:p>
            <a:pPr marL="449640">
              <a:lnSpc>
                <a:spcPct val="115000"/>
              </a:lnSpc>
              <a:spcAft>
                <a:spcPts val="1001"/>
              </a:spcAft>
            </a:pPr>
            <a:r>
              <a:rPr b="0" lang="en-GB" sz="700" spc="-1" strike="noStrike">
                <a:solidFill>
                  <a:srgbClr val="000000"/>
                </a:solidFill>
                <a:latin typeface="Lucida Console"/>
                <a:ea typeface="Calibri"/>
              </a:rPr>
              <a:t>SISTED Latest Issue Time: </a:t>
            </a:r>
            <a:r>
              <a:rPr b="0" lang="en-US" sz="700" spc="-1" strike="noStrike">
                <a:solidFill>
                  <a:srgbClr val="000000"/>
                </a:solidFill>
                <a:latin typeface="Lucida Console"/>
                <a:ea typeface="Calibri"/>
              </a:rPr>
              <a:t>2020-11-17</a:t>
            </a:r>
            <a:r>
              <a:rPr b="0" lang="en-GB" sz="700" spc="-1" strike="noStrike">
                <a:solidFill>
                  <a:srgbClr val="000000"/>
                </a:solidFill>
                <a:latin typeface="Lucida Console"/>
                <a:ea typeface="Calibri"/>
              </a:rPr>
              <a:t> 14:33:00 GPS Time</a:t>
            </a:r>
            <a:endParaRPr b="0" lang="en-US" sz="700" spc="-1" strike="noStrike">
              <a:latin typeface="Arial"/>
            </a:endParaRPr>
          </a:p>
          <a:p>
            <a:pPr marL="449640">
              <a:lnSpc>
                <a:spcPct val="115000"/>
              </a:lnSpc>
              <a:spcAft>
                <a:spcPts val="1001"/>
              </a:spcAft>
            </a:pPr>
            <a:r>
              <a:rPr b="0" lang="en-GB" sz="700" spc="-1" strike="noStrike">
                <a:solidFill>
                  <a:srgbClr val="000000"/>
                </a:solidFill>
                <a:latin typeface="Lucida Console"/>
                <a:ea typeface="Calibri"/>
              </a:rPr>
              <a:t>simultaneous ionospheric TEC increase in 100% Sunlit GNSS rays</a:t>
            </a:r>
            <a:endParaRPr b="0" lang="en-US" sz="700" spc="-1" strike="noStrike">
              <a:latin typeface="Arial"/>
            </a:endParaRPr>
          </a:p>
        </p:txBody>
      </p:sp>
      <p:sp>
        <p:nvSpPr>
          <p:cNvPr id="90" name="CustomShape 5"/>
          <p:cNvSpPr/>
          <p:nvPr/>
        </p:nvSpPr>
        <p:spPr>
          <a:xfrm>
            <a:off x="2412720" y="1442880"/>
            <a:ext cx="4966200" cy="625320"/>
          </a:xfrm>
          <a:prstGeom prst="rect">
            <a:avLst/>
          </a:prstGeom>
          <a:ln/>
        </p:spPr>
        <p:style>
          <a:lnRef idx="2">
            <a:schemeClr val="dk1"/>
          </a:lnRef>
          <a:fillRef idx="1">
            <a:schemeClr val="lt1"/>
          </a:fillRef>
          <a:effectRef idx="0">
            <a:schemeClr val="dk1"/>
          </a:effectRef>
          <a:fontRef idx="minor"/>
        </p:style>
        <p:txBody>
          <a:bodyPr lIns="90000" rIns="90000" tIns="45000" bIns="45000" anchor="ctr">
            <a:noAutofit/>
          </a:bodyPr>
          <a:p>
            <a:pPr marL="449640">
              <a:lnSpc>
                <a:spcPct val="115000"/>
              </a:lnSpc>
              <a:spcAft>
                <a:spcPts val="1001"/>
              </a:spcAft>
            </a:pPr>
            <a:r>
              <a:rPr b="0" lang="en-GB" sz="800" spc="-1" strike="noStrike">
                <a:solidFill>
                  <a:srgbClr val="000000"/>
                </a:solidFill>
                <a:latin typeface="Lucida Console"/>
                <a:ea typeface="Calibri"/>
              </a:rPr>
              <a:t>SISTED Latest Issue Time: 2020-11-17 05:01:30 GPS Time</a:t>
            </a:r>
            <a:endParaRPr b="0" lang="en-US" sz="800" spc="-1" strike="noStrike">
              <a:latin typeface="Arial"/>
            </a:endParaRPr>
          </a:p>
          <a:p>
            <a:pPr marL="449640">
              <a:lnSpc>
                <a:spcPct val="115000"/>
              </a:lnSpc>
              <a:spcAft>
                <a:spcPts val="1001"/>
              </a:spcAft>
            </a:pPr>
            <a:r>
              <a:rPr b="0" lang="en-GB" sz="800" spc="-1" strike="noStrike">
                <a:solidFill>
                  <a:srgbClr val="000000"/>
                </a:solidFill>
                <a:latin typeface="Lucida Console"/>
                <a:ea typeface="Calibri"/>
              </a:rPr>
              <a:t>simultaneous ionospheric TEC increase in 93% Sunlit GNSS rays</a:t>
            </a:r>
            <a:endParaRPr b="0" lang="en-US" sz="8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TextShape 1"/>
          <p:cNvSpPr txBox="1"/>
          <p:nvPr/>
        </p:nvSpPr>
        <p:spPr>
          <a:xfrm>
            <a:off x="504000" y="226080"/>
            <a:ext cx="9071280" cy="946080"/>
          </a:xfrm>
          <a:prstGeom prst="rect">
            <a:avLst/>
          </a:prstGeom>
          <a:noFill/>
          <a:ln>
            <a:noFill/>
          </a:ln>
        </p:spPr>
        <p:txBody>
          <a:bodyPr lIns="0" rIns="0" tIns="0" bIns="0" anchor="ctr">
            <a:noAutofit/>
          </a:bodyPr>
          <a:p>
            <a:endParaRPr b="0" lang="de-DE" sz="1800" spc="-1" strike="noStrike">
              <a:solidFill>
                <a:srgbClr val="000000"/>
              </a:solidFill>
              <a:latin typeface="Arial"/>
            </a:endParaRPr>
          </a:p>
        </p:txBody>
      </p:sp>
      <p:pic>
        <p:nvPicPr>
          <p:cNvPr id="92" name="Picture 4" descr=""/>
          <p:cNvPicPr/>
          <p:nvPr/>
        </p:nvPicPr>
        <p:blipFill>
          <a:blip r:embed="rId1"/>
          <a:stretch/>
        </p:blipFill>
        <p:spPr>
          <a:xfrm>
            <a:off x="2449080" y="1294200"/>
            <a:ext cx="5181120" cy="3885840"/>
          </a:xfrm>
          <a:prstGeom prst="rect">
            <a:avLst/>
          </a:prstGeom>
          <a:ln>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TextShape 1"/>
          <p:cNvSpPr txBox="1"/>
          <p:nvPr/>
        </p:nvSpPr>
        <p:spPr>
          <a:xfrm>
            <a:off x="504000" y="226080"/>
            <a:ext cx="9071280" cy="946080"/>
          </a:xfrm>
          <a:prstGeom prst="rect">
            <a:avLst/>
          </a:prstGeom>
          <a:noFill/>
          <a:ln>
            <a:noFill/>
          </a:ln>
        </p:spPr>
        <p:txBody>
          <a:bodyPr lIns="0" rIns="0" tIns="0" bIns="0" anchor="ctr">
            <a:noAutofit/>
          </a:bodyPr>
          <a:p>
            <a:endParaRPr b="0" lang="de-DE" sz="1800" spc="-1" strike="noStrike">
              <a:solidFill>
                <a:srgbClr val="000000"/>
              </a:solidFill>
              <a:latin typeface="Arial"/>
            </a:endParaRPr>
          </a:p>
        </p:txBody>
      </p:sp>
      <p:sp>
        <p:nvSpPr>
          <p:cNvPr id="94" name="CustomShape 2"/>
          <p:cNvSpPr/>
          <p:nvPr/>
        </p:nvSpPr>
        <p:spPr>
          <a:xfrm>
            <a:off x="2215080" y="2608200"/>
            <a:ext cx="4966200" cy="625320"/>
          </a:xfrm>
          <a:prstGeom prst="rect">
            <a:avLst/>
          </a:prstGeom>
          <a:ln/>
        </p:spPr>
        <p:style>
          <a:lnRef idx="2">
            <a:schemeClr val="dk1"/>
          </a:lnRef>
          <a:fillRef idx="1">
            <a:schemeClr val="lt1"/>
          </a:fillRef>
          <a:effectRef idx="0">
            <a:schemeClr val="dk1"/>
          </a:effectRef>
          <a:fontRef idx="minor"/>
        </p:style>
        <p:txBody>
          <a:bodyPr lIns="90000" rIns="90000" tIns="45000" bIns="45000" anchor="ctr">
            <a:noAutofit/>
          </a:bodyPr>
          <a:p>
            <a:pPr marL="449640">
              <a:lnSpc>
                <a:spcPct val="115000"/>
              </a:lnSpc>
              <a:spcAft>
                <a:spcPts val="1001"/>
              </a:spcAft>
            </a:pPr>
            <a:r>
              <a:rPr b="0" lang="en-US" sz="800" spc="-1" strike="noStrike">
                <a:solidFill>
                  <a:srgbClr val="000000"/>
                </a:solidFill>
                <a:latin typeface="Lucida Console"/>
                <a:ea typeface="Calibri"/>
              </a:rPr>
              <a:t>SOLERA-drift Latest Issue Time: 2020-11-17 09:53:30 GPS Time</a:t>
            </a:r>
            <a:endParaRPr b="0" lang="en-US" sz="800" spc="-1" strike="noStrike">
              <a:latin typeface="Arial"/>
            </a:endParaRPr>
          </a:p>
          <a:p>
            <a:pPr marL="449640">
              <a:lnSpc>
                <a:spcPct val="115000"/>
              </a:lnSpc>
              <a:spcAft>
                <a:spcPts val="1001"/>
              </a:spcAft>
            </a:pPr>
            <a:r>
              <a:rPr b="0" lang="en-US" sz="800" spc="-1" strike="noStrike">
                <a:solidFill>
                  <a:srgbClr val="000000"/>
                </a:solidFill>
                <a:latin typeface="Lucida Console"/>
                <a:ea typeface="Calibri"/>
              </a:rPr>
              <a:t>SOLERA value of 2 TECUs at subsolar point, equivalent to EUV flux rate</a:t>
            </a:r>
            <a:endParaRPr b="0" lang="en-US" sz="800" spc="-1" strike="noStrike">
              <a:latin typeface="Arial"/>
            </a:endParaRPr>
          </a:p>
        </p:txBody>
      </p:sp>
      <p:sp>
        <p:nvSpPr>
          <p:cNvPr id="95" name="CustomShape 3"/>
          <p:cNvSpPr/>
          <p:nvPr/>
        </p:nvSpPr>
        <p:spPr>
          <a:xfrm>
            <a:off x="2215080" y="3328560"/>
            <a:ext cx="4966200" cy="625320"/>
          </a:xfrm>
          <a:prstGeom prst="rect">
            <a:avLst/>
          </a:prstGeom>
          <a:ln/>
        </p:spPr>
        <p:style>
          <a:lnRef idx="2">
            <a:schemeClr val="dk1"/>
          </a:lnRef>
          <a:fillRef idx="1">
            <a:schemeClr val="lt1"/>
          </a:fillRef>
          <a:effectRef idx="0">
            <a:schemeClr val="dk1"/>
          </a:effectRef>
          <a:fontRef idx="minor"/>
        </p:style>
        <p:txBody>
          <a:bodyPr lIns="90000" rIns="90000" tIns="45000" bIns="45000" anchor="ctr">
            <a:noAutofit/>
          </a:bodyPr>
          <a:p>
            <a:pPr marL="449640">
              <a:lnSpc>
                <a:spcPct val="115000"/>
              </a:lnSpc>
              <a:spcAft>
                <a:spcPts val="1001"/>
              </a:spcAft>
            </a:pPr>
            <a:r>
              <a:rPr b="0" lang="en-US" sz="700" spc="-1" strike="noStrike">
                <a:solidFill>
                  <a:srgbClr val="000000"/>
                </a:solidFill>
                <a:latin typeface="Lucida Console"/>
                <a:ea typeface="Calibri"/>
              </a:rPr>
              <a:t>SOLERA-drift Latest Issue Time: 2020-11-17 10:15:30 GPS Time</a:t>
            </a:r>
            <a:endParaRPr b="0" lang="en-US" sz="700" spc="-1" strike="noStrike">
              <a:latin typeface="Arial"/>
            </a:endParaRPr>
          </a:p>
          <a:p>
            <a:pPr marL="449640">
              <a:lnSpc>
                <a:spcPct val="115000"/>
              </a:lnSpc>
              <a:spcAft>
                <a:spcPts val="1001"/>
              </a:spcAft>
            </a:pPr>
            <a:r>
              <a:rPr b="0" lang="en-US" sz="700" spc="-1" strike="noStrike">
                <a:solidFill>
                  <a:srgbClr val="000000"/>
                </a:solidFill>
                <a:latin typeface="Lucida Console"/>
                <a:ea typeface="Calibri"/>
              </a:rPr>
              <a:t>SOLERA value of 2 TECUs at subsolar point, equivalent to EUV flux rate</a:t>
            </a:r>
            <a:endParaRPr b="0" lang="en-US" sz="700" spc="-1" strike="noStrike">
              <a:latin typeface="Arial"/>
            </a:endParaRPr>
          </a:p>
        </p:txBody>
      </p:sp>
      <p:sp>
        <p:nvSpPr>
          <p:cNvPr id="96" name="CustomShape 4"/>
          <p:cNvSpPr/>
          <p:nvPr/>
        </p:nvSpPr>
        <p:spPr>
          <a:xfrm>
            <a:off x="2226240" y="4048920"/>
            <a:ext cx="4966200" cy="625320"/>
          </a:xfrm>
          <a:prstGeom prst="rect">
            <a:avLst/>
          </a:prstGeom>
          <a:ln/>
        </p:spPr>
        <p:style>
          <a:lnRef idx="2">
            <a:schemeClr val="dk1"/>
          </a:lnRef>
          <a:fillRef idx="1">
            <a:schemeClr val="lt1"/>
          </a:fillRef>
          <a:effectRef idx="0">
            <a:schemeClr val="dk1"/>
          </a:effectRef>
          <a:fontRef idx="minor"/>
        </p:style>
        <p:txBody>
          <a:bodyPr lIns="90000" rIns="90000" tIns="45000" bIns="45000" anchor="ctr">
            <a:noAutofit/>
          </a:bodyPr>
          <a:p>
            <a:pPr marL="449640">
              <a:lnSpc>
                <a:spcPct val="115000"/>
              </a:lnSpc>
              <a:spcAft>
                <a:spcPts val="1001"/>
              </a:spcAft>
            </a:pPr>
            <a:r>
              <a:rPr b="0" lang="en-US" sz="700" spc="-1" strike="noStrike">
                <a:solidFill>
                  <a:srgbClr val="000000"/>
                </a:solidFill>
                <a:latin typeface="Lucida Console"/>
                <a:ea typeface="Calibri"/>
              </a:rPr>
              <a:t>SOLERA-drift Latest Issue Time: 2020-11-17 14:33:00 GPS Time</a:t>
            </a:r>
            <a:endParaRPr b="0" lang="en-US" sz="700" spc="-1" strike="noStrike">
              <a:latin typeface="Arial"/>
            </a:endParaRPr>
          </a:p>
          <a:p>
            <a:pPr marL="449640">
              <a:lnSpc>
                <a:spcPct val="115000"/>
              </a:lnSpc>
              <a:spcAft>
                <a:spcPts val="1001"/>
              </a:spcAft>
            </a:pPr>
            <a:r>
              <a:rPr b="0" lang="en-US" sz="700" spc="-1" strike="noStrike">
                <a:solidFill>
                  <a:srgbClr val="000000"/>
                </a:solidFill>
                <a:latin typeface="Lucida Console"/>
                <a:ea typeface="Calibri"/>
              </a:rPr>
              <a:t>SOLERA value of 10 TECUs at subsolar point, equivalent to EUV flux rate</a:t>
            </a:r>
            <a:endParaRPr b="0" lang="en-US" sz="700" spc="-1" strike="noStrike">
              <a:latin typeface="Arial"/>
            </a:endParaRPr>
          </a:p>
        </p:txBody>
      </p:sp>
      <p:sp>
        <p:nvSpPr>
          <p:cNvPr id="97" name="CustomShape 5"/>
          <p:cNvSpPr/>
          <p:nvPr/>
        </p:nvSpPr>
        <p:spPr>
          <a:xfrm>
            <a:off x="2215080" y="1875240"/>
            <a:ext cx="4966200" cy="625320"/>
          </a:xfrm>
          <a:prstGeom prst="rect">
            <a:avLst/>
          </a:prstGeom>
          <a:ln/>
        </p:spPr>
        <p:style>
          <a:lnRef idx="2">
            <a:schemeClr val="dk1"/>
          </a:lnRef>
          <a:fillRef idx="1">
            <a:schemeClr val="lt1"/>
          </a:fillRef>
          <a:effectRef idx="0">
            <a:schemeClr val="dk1"/>
          </a:effectRef>
          <a:fontRef idx="minor"/>
        </p:style>
        <p:txBody>
          <a:bodyPr lIns="90000" rIns="90000" tIns="45000" bIns="45000" anchor="ctr">
            <a:noAutofit/>
          </a:bodyPr>
          <a:p>
            <a:pPr marL="449640">
              <a:lnSpc>
                <a:spcPct val="115000"/>
              </a:lnSpc>
              <a:spcAft>
                <a:spcPts val="1001"/>
              </a:spcAft>
            </a:pPr>
            <a:r>
              <a:rPr b="0" lang="en-US" sz="800" spc="-1" strike="noStrike">
                <a:solidFill>
                  <a:srgbClr val="000000"/>
                </a:solidFill>
                <a:latin typeface="Lucida Console"/>
                <a:ea typeface="Calibri"/>
              </a:rPr>
              <a:t>SOLERA-drift Latest Issue Time: 2020-11-17 05:01:30 GPS Time</a:t>
            </a:r>
            <a:endParaRPr b="0" lang="en-US" sz="800" spc="-1" strike="noStrike">
              <a:latin typeface="Arial"/>
            </a:endParaRPr>
          </a:p>
          <a:p>
            <a:pPr marL="449640">
              <a:lnSpc>
                <a:spcPct val="115000"/>
              </a:lnSpc>
              <a:spcAft>
                <a:spcPts val="1001"/>
              </a:spcAft>
            </a:pPr>
            <a:r>
              <a:rPr b="0" lang="en-US" sz="800" spc="-1" strike="noStrike">
                <a:solidFill>
                  <a:srgbClr val="000000"/>
                </a:solidFill>
                <a:latin typeface="Lucida Console"/>
                <a:ea typeface="Calibri"/>
              </a:rPr>
              <a:t>SOLERA value of 2 TECUs at subsolar point, equivalent to EUV flux rat</a:t>
            </a:r>
            <a:endParaRPr b="0" lang="en-US" sz="8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LibreOffice/6.4.7.2$Linux_X86_64 LibreOffice_project/40$Build-2</Application>
  <Words>203</Words>
  <Paragraphs>24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2022-03-03T11:40:18Z</dcterms:created>
  <dc:creator/>
  <dc:description/>
  <dc:language>en-US</dc:language>
  <cp:lastModifiedBy/>
  <dcterms:modified xsi:type="dcterms:W3CDTF">2022-09-06T08:53:20Z</dcterms:modified>
  <cp:revision>3</cp:revision>
  <dc:subject/>
  <dc:title>PowerPoint-Präsentation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2</vt:i4>
  </property>
  <property fmtid="{D5CDD505-2E9C-101B-9397-08002B2CF9AE}" pid="8" name="PresentationFormat">
    <vt:lpwstr>Benutzerdefiniert</vt:lpwstr>
  </property>
  <property fmtid="{D5CDD505-2E9C-101B-9397-08002B2CF9AE}" pid="9" name="ScaleCrop">
    <vt:bool>0</vt:bool>
  </property>
  <property fmtid="{D5CDD505-2E9C-101B-9397-08002B2CF9AE}" pid="10" name="ShareDoc">
    <vt:bool>0</vt:bool>
  </property>
  <property fmtid="{D5CDD505-2E9C-101B-9397-08002B2CF9AE}" pid="11" name="Slides">
    <vt:i4>4</vt:i4>
  </property>
</Properties>
</file>