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_rels/notesSlide9.xml.rels" ContentType="application/vnd.openxmlformats-package.relationships+xml"/>
  <Override PartName="/ppt/notesSlides/_rels/notesSlide6.xml.rels" ContentType="application/vnd.openxmlformats-package.relationships+xml"/>
  <Override PartName="/ppt/notesSlides/_rels/notesSlide8.xml.rels" ContentType="application/vnd.openxmlformats-package.relationships+xml"/>
  <Override PartName="/ppt/notesSlides/_rels/notesSlide7.xml.rels" ContentType="application/vnd.openxmlformats-package.relationships+xml"/>
  <Override PartName="/ppt/notesSlides/_rels/notesSlide11.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10.xml.rels" ContentType="application/vnd.openxmlformats-package.relationships+xml"/>
  <Override PartName="/ppt/notesSlides/_rels/notesSlide3.xml.rels" ContentType="application/vnd.openxmlformats-package.relationship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_rels/presentation.xml.rels" ContentType="application/vnd.openxmlformats-package.relationships+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6.png" ContentType="image/png"/>
  <Override PartName="/ppt/media/image11.png" ContentType="image/png"/>
  <Override PartName="/ppt/media/image7.png" ContentType="image/png"/>
  <Override PartName="/ppt/media/image8.png" ContentType="image/png"/>
  <Override PartName="/ppt/media/image9.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0080625" cy="567055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en-US" sz="4400" spc="-1" strike="noStrike">
                <a:latin typeface="Arial"/>
              </a:rPr>
              <a:t>Click to move the slide</a:t>
            </a:r>
            <a:endParaRPr b="0" lang="en-US" sz="4400" spc="-1" strike="noStrike">
              <a:latin typeface="Arial"/>
            </a:endParaRPr>
          </a:p>
        </p:txBody>
      </p:sp>
      <p:sp>
        <p:nvSpPr>
          <p:cNvPr id="77" name="PlaceHolder 2"/>
          <p:cNvSpPr>
            <a:spLocks noGrp="1"/>
          </p:cNvSpPr>
          <p:nvPr>
            <p:ph type="body"/>
          </p:nvPr>
        </p:nvSpPr>
        <p:spPr>
          <a:xfrm>
            <a:off x="756000" y="5078520"/>
            <a:ext cx="6047640" cy="481104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78" name="PlaceHolder 3"/>
          <p:cNvSpPr>
            <a:spLocks noGrp="1"/>
          </p:cNvSpPr>
          <p:nvPr>
            <p:ph type="hdr"/>
          </p:nvPr>
        </p:nvSpPr>
        <p:spPr>
          <a:xfrm>
            <a:off x="0" y="0"/>
            <a:ext cx="3280680" cy="53424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79" name="PlaceHolder 4"/>
          <p:cNvSpPr>
            <a:spLocks noGrp="1"/>
          </p:cNvSpPr>
          <p:nvPr>
            <p:ph type="dt"/>
          </p:nvPr>
        </p:nvSpPr>
        <p:spPr>
          <a:xfrm>
            <a:off x="4278960" y="0"/>
            <a:ext cx="3280680" cy="53424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80" name="PlaceHolder 5"/>
          <p:cNvSpPr>
            <a:spLocks noGrp="1"/>
          </p:cNvSpPr>
          <p:nvPr>
            <p:ph type="ftr"/>
          </p:nvPr>
        </p:nvSpPr>
        <p:spPr>
          <a:xfrm>
            <a:off x="0" y="10157400"/>
            <a:ext cx="3280680" cy="53424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81"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66C1603C-28DF-4473-8EC3-7354029CB722}"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a:spLocks noGrp="1"/>
          </p:cNvSpPr>
          <p:nvPr>
            <p:ph type="sldImg"/>
          </p:nvPr>
        </p:nvSpPr>
        <p:spPr>
          <a:xfrm>
            <a:off x="573120" y="1336680"/>
            <a:ext cx="6413040" cy="3607920"/>
          </a:xfrm>
          <a:prstGeom prst="rect">
            <a:avLst/>
          </a:prstGeom>
        </p:spPr>
      </p:sp>
      <p:sp>
        <p:nvSpPr>
          <p:cNvPr id="148" name="PlaceHolder 2"/>
          <p:cNvSpPr>
            <a:spLocks noGrp="1"/>
          </p:cNvSpPr>
          <p:nvPr>
            <p:ph type="body"/>
          </p:nvPr>
        </p:nvSpPr>
        <p:spPr>
          <a:xfrm>
            <a:off x="755640" y="5145120"/>
            <a:ext cx="6048000" cy="4209840"/>
          </a:xfrm>
          <a:prstGeom prst="rect">
            <a:avLst/>
          </a:prstGeom>
        </p:spPr>
        <p:txBody>
          <a:bodyPr>
            <a:noAutofit/>
          </a:bodyPr>
          <a:p>
            <a:pPr>
              <a:lnSpc>
                <a:spcPct val="100000"/>
              </a:lnSpc>
              <a:tabLst>
                <a:tab algn="l" pos="0"/>
              </a:tabLst>
            </a:pPr>
            <a:r>
              <a:rPr b="0" lang="en-US" sz="2000" spc="-1" strike="noStrike">
                <a:latin typeface="Arial"/>
              </a:rPr>
              <a:t>On data from Borowiec the decrease from quiet day curve is observed showing the absorption in ionospheric D layer is still present. At 10:00 detection of solar flare on riometer data.</a:t>
            </a:r>
            <a:endParaRPr b="0" lang="en-US" sz="2000" spc="-1" strike="noStrike">
              <a:latin typeface="Arial"/>
            </a:endParaRPr>
          </a:p>
          <a:p>
            <a:pPr>
              <a:lnSpc>
                <a:spcPct val="100000"/>
              </a:lnSpc>
              <a:tabLst>
                <a:tab algn="l" pos="0"/>
              </a:tabLst>
            </a:pPr>
            <a:endParaRPr b="0" lang="en-US" sz="2000" spc="-1" strike="noStrike">
              <a:latin typeface="Arial"/>
            </a:endParaRPr>
          </a:p>
        </p:txBody>
      </p:sp>
      <p:sp>
        <p:nvSpPr>
          <p:cNvPr id="149" name="TextShape 3"/>
          <p:cNvSpPr txBox="1"/>
          <p:nvPr/>
        </p:nvSpPr>
        <p:spPr>
          <a:xfrm>
            <a:off x="4281480" y="10155240"/>
            <a:ext cx="3276360" cy="536040"/>
          </a:xfrm>
          <a:prstGeom prst="rect">
            <a:avLst/>
          </a:prstGeom>
          <a:noFill/>
          <a:ln>
            <a:noFill/>
          </a:ln>
        </p:spPr>
        <p:txBody>
          <a:bodyPr anchor="b">
            <a:noAutofit/>
          </a:bodyPr>
          <a:p>
            <a:pPr algn="r">
              <a:lnSpc>
                <a:spcPct val="100000"/>
              </a:lnSpc>
            </a:pPr>
            <a:fld id="{2E09324E-02EA-496F-88F3-D3B2047C6BA7}" type="slidenum">
              <a:rPr b="0" lang="en-GB" sz="1200" spc="-1" strike="noStrike">
                <a:latin typeface="Times New Roman"/>
              </a:rPr>
              <a:t>&lt;number&gt;</a:t>
            </a:fld>
            <a:endParaRPr b="0" lang="en-US"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PlaceHolder 1"/>
          <p:cNvSpPr>
            <a:spLocks noGrp="1"/>
          </p:cNvSpPr>
          <p:nvPr>
            <p:ph type="sldImg"/>
          </p:nvPr>
        </p:nvSpPr>
        <p:spPr>
          <a:xfrm>
            <a:off x="573120" y="1336680"/>
            <a:ext cx="6413040" cy="3607920"/>
          </a:xfrm>
          <a:prstGeom prst="rect">
            <a:avLst/>
          </a:prstGeom>
        </p:spPr>
      </p:sp>
      <p:sp>
        <p:nvSpPr>
          <p:cNvPr id="151" name="PlaceHolder 2"/>
          <p:cNvSpPr>
            <a:spLocks noGrp="1"/>
          </p:cNvSpPr>
          <p:nvPr>
            <p:ph type="body"/>
          </p:nvPr>
        </p:nvSpPr>
        <p:spPr>
          <a:xfrm>
            <a:off x="755640" y="5145120"/>
            <a:ext cx="6048000" cy="4209840"/>
          </a:xfrm>
          <a:prstGeom prst="rect">
            <a:avLst/>
          </a:prstGeom>
        </p:spPr>
        <p:txBody>
          <a:bodyPr>
            <a:noAutofit/>
          </a:bodyPr>
          <a:p>
            <a:pPr>
              <a:lnSpc>
                <a:spcPct val="100000"/>
              </a:lnSpc>
              <a:tabLst>
                <a:tab algn="l" pos="0"/>
              </a:tabLst>
            </a:pPr>
            <a:r>
              <a:rPr b="0" lang="en-US" sz="2000" spc="-1" strike="noStrike">
                <a:latin typeface="Arial"/>
              </a:rPr>
              <a:t>At 14:30 the absorption following the solar flare was detected. No detection of solar flare at 14:30, (no increase of impulse on 30 MHz, local time 16:30, large Solar Zenith Angle).</a:t>
            </a:r>
            <a:endParaRPr b="0" lang="en-US" sz="2000" spc="-1" strike="noStrike">
              <a:latin typeface="Arial"/>
            </a:endParaRPr>
          </a:p>
          <a:p>
            <a:pPr>
              <a:lnSpc>
                <a:spcPct val="100000"/>
              </a:lnSpc>
              <a:tabLst>
                <a:tab algn="l" pos="0"/>
              </a:tabLst>
            </a:pPr>
            <a:endParaRPr b="0" lang="en-US" sz="2000" spc="-1" strike="noStrike">
              <a:latin typeface="Arial"/>
            </a:endParaRPr>
          </a:p>
        </p:txBody>
      </p:sp>
      <p:sp>
        <p:nvSpPr>
          <p:cNvPr id="152" name="TextShape 3"/>
          <p:cNvSpPr txBox="1"/>
          <p:nvPr/>
        </p:nvSpPr>
        <p:spPr>
          <a:xfrm>
            <a:off x="4281480" y="10155240"/>
            <a:ext cx="3276360" cy="536040"/>
          </a:xfrm>
          <a:prstGeom prst="rect">
            <a:avLst/>
          </a:prstGeom>
          <a:noFill/>
          <a:ln>
            <a:noFill/>
          </a:ln>
        </p:spPr>
        <p:txBody>
          <a:bodyPr anchor="b">
            <a:noAutofit/>
          </a:bodyPr>
          <a:p>
            <a:pPr algn="r">
              <a:lnSpc>
                <a:spcPct val="100000"/>
              </a:lnSpc>
            </a:pPr>
            <a:fld id="{DDE95B07-6BE8-4232-B422-4BFD1EE30F52}" type="slidenum">
              <a:rPr b="0" lang="en-GB" sz="1200" spc="-1" strike="noStrike">
                <a:latin typeface="Times New Roman"/>
              </a:rPr>
              <a:t>&lt;number&gt;</a:t>
            </a:fld>
            <a:endParaRPr b="0" lang="en-US"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PlaceHolder 1"/>
          <p:cNvSpPr>
            <a:spLocks noGrp="1"/>
          </p:cNvSpPr>
          <p:nvPr>
            <p:ph type="sldImg"/>
          </p:nvPr>
        </p:nvSpPr>
        <p:spPr>
          <a:xfrm>
            <a:off x="573120" y="1336680"/>
            <a:ext cx="6413040" cy="3607920"/>
          </a:xfrm>
          <a:prstGeom prst="rect">
            <a:avLst/>
          </a:prstGeom>
        </p:spPr>
      </p:sp>
      <p:sp>
        <p:nvSpPr>
          <p:cNvPr id="127" name="PlaceHolder 2"/>
          <p:cNvSpPr>
            <a:spLocks noGrp="1"/>
          </p:cNvSpPr>
          <p:nvPr>
            <p:ph type="body"/>
          </p:nvPr>
        </p:nvSpPr>
        <p:spPr>
          <a:xfrm>
            <a:off x="755640" y="5145120"/>
            <a:ext cx="6048000" cy="4209840"/>
          </a:xfrm>
          <a:prstGeom prst="rect">
            <a:avLst/>
          </a:prstGeom>
        </p:spPr>
        <p:txBody>
          <a:bodyPr>
            <a:noAutofit/>
          </a:bodyPr>
          <a:p>
            <a:pPr>
              <a:lnSpc>
                <a:spcPct val="100000"/>
              </a:lnSpc>
              <a:tabLst>
                <a:tab algn="l" pos="0"/>
              </a:tabLst>
            </a:pPr>
            <a:r>
              <a:rPr b="0" lang="en-US" sz="1200" spc="-1" strike="noStrike">
                <a:latin typeface="Arial"/>
              </a:rPr>
              <a:t>Disturbances in the Auroral region (70°N) for around midnight (24.04.2019 00:00 UT) and in the morning hours (examples 24.04.2019 at 5:35 UT and 6:45 UT). These perturbations are still ongoing. This level of activity is common at these latitudes, and indicates minor activity in the auroral zone.</a:t>
            </a:r>
            <a:endParaRPr b="0" lang="en-US" sz="1200" spc="-1" strike="noStrike">
              <a:latin typeface="Arial"/>
            </a:endParaRPr>
          </a:p>
          <a:p>
            <a:pPr>
              <a:lnSpc>
                <a:spcPct val="100000"/>
              </a:lnSpc>
              <a:tabLst>
                <a:tab algn="l" pos="0"/>
              </a:tabLst>
            </a:pPr>
            <a:endParaRPr b="0" lang="en-US" sz="1200" spc="-1" strike="noStrike">
              <a:latin typeface="Arial"/>
            </a:endParaRPr>
          </a:p>
        </p:txBody>
      </p:sp>
      <p:sp>
        <p:nvSpPr>
          <p:cNvPr id="128" name="TextShape 3"/>
          <p:cNvSpPr txBox="1"/>
          <p:nvPr/>
        </p:nvSpPr>
        <p:spPr>
          <a:xfrm>
            <a:off x="4281480" y="10155240"/>
            <a:ext cx="3276360" cy="536040"/>
          </a:xfrm>
          <a:prstGeom prst="rect">
            <a:avLst/>
          </a:prstGeom>
          <a:noFill/>
          <a:ln>
            <a:noFill/>
          </a:ln>
        </p:spPr>
        <p:txBody>
          <a:bodyPr anchor="b">
            <a:noAutofit/>
          </a:bodyPr>
          <a:p>
            <a:pPr algn="r">
              <a:lnSpc>
                <a:spcPct val="100000"/>
              </a:lnSpc>
            </a:pPr>
            <a:fld id="{2D3375FE-256F-4776-B963-35A1B534A99A}" type="slidenum">
              <a:rPr b="0" lang="en-GB" sz="1200" spc="-1" strike="noStrike">
                <a:latin typeface="Times New Roman"/>
              </a:rPr>
              <a:t>&lt;number&gt;</a:t>
            </a:fld>
            <a:endParaRPr b="0" lang="en-US"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type="sldImg"/>
          </p:nvPr>
        </p:nvSpPr>
        <p:spPr>
          <a:xfrm>
            <a:off x="573120" y="1336680"/>
            <a:ext cx="6413040" cy="3607920"/>
          </a:xfrm>
          <a:prstGeom prst="rect">
            <a:avLst/>
          </a:prstGeom>
        </p:spPr>
      </p:sp>
      <p:sp>
        <p:nvSpPr>
          <p:cNvPr id="130" name="PlaceHolder 2"/>
          <p:cNvSpPr>
            <a:spLocks noGrp="1"/>
          </p:cNvSpPr>
          <p:nvPr>
            <p:ph type="body"/>
          </p:nvPr>
        </p:nvSpPr>
        <p:spPr>
          <a:xfrm>
            <a:off x="755640" y="5145120"/>
            <a:ext cx="6048000" cy="4209840"/>
          </a:xfrm>
          <a:prstGeom prst="rect">
            <a:avLst/>
          </a:prstGeom>
        </p:spPr>
        <p:txBody>
          <a:bodyPr>
            <a:noAutofit/>
          </a:bodyPr>
          <a:p>
            <a:pPr>
              <a:lnSpc>
                <a:spcPct val="100000"/>
              </a:lnSpc>
              <a:tabLst>
                <a:tab algn="l" pos="0"/>
              </a:tabLst>
            </a:pPr>
            <a:r>
              <a:rPr b="0" lang="en-US" sz="1200" spc="-1" strike="noStrike">
                <a:latin typeface="Arial"/>
              </a:rPr>
              <a:t>Disturbances in the Auroral region (70°N) for around midnight (24.04.2019 00:00 UT) and in the morning hours (examples 24.04.2019 at 5:35 UT and 6:45 UT). These perturbations are still ongoing. This level of activity is common at these latitudes, and indicates minor activity in the auroral zone.</a:t>
            </a:r>
            <a:endParaRPr b="0" lang="en-US" sz="1200" spc="-1" strike="noStrike">
              <a:latin typeface="Arial"/>
            </a:endParaRPr>
          </a:p>
          <a:p>
            <a:pPr>
              <a:lnSpc>
                <a:spcPct val="100000"/>
              </a:lnSpc>
              <a:tabLst>
                <a:tab algn="l" pos="0"/>
              </a:tabLst>
            </a:pPr>
            <a:endParaRPr b="0" lang="en-US" sz="1200" spc="-1" strike="noStrike">
              <a:latin typeface="Arial"/>
            </a:endParaRPr>
          </a:p>
        </p:txBody>
      </p:sp>
      <p:sp>
        <p:nvSpPr>
          <p:cNvPr id="131" name="TextShape 3"/>
          <p:cNvSpPr txBox="1"/>
          <p:nvPr/>
        </p:nvSpPr>
        <p:spPr>
          <a:xfrm>
            <a:off x="4281480" y="10155240"/>
            <a:ext cx="3276360" cy="536040"/>
          </a:xfrm>
          <a:prstGeom prst="rect">
            <a:avLst/>
          </a:prstGeom>
          <a:noFill/>
          <a:ln>
            <a:noFill/>
          </a:ln>
        </p:spPr>
        <p:txBody>
          <a:bodyPr anchor="b">
            <a:noAutofit/>
          </a:bodyPr>
          <a:p>
            <a:pPr algn="r">
              <a:lnSpc>
                <a:spcPct val="100000"/>
              </a:lnSpc>
            </a:pPr>
            <a:fld id="{5F650A55-3A56-4B3F-A541-83CD95D6153A}" type="slidenum">
              <a:rPr b="0" lang="en-GB" sz="1200" spc="-1" strike="noStrike">
                <a:latin typeface="Times New Roman"/>
              </a:rPr>
              <a:t>&lt;number&gt;</a:t>
            </a:fld>
            <a:endParaRPr b="0" lang="en-US"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type="sldImg"/>
          </p:nvPr>
        </p:nvSpPr>
        <p:spPr>
          <a:xfrm>
            <a:off x="573120" y="1336680"/>
            <a:ext cx="6413040" cy="3607920"/>
          </a:xfrm>
          <a:prstGeom prst="rect">
            <a:avLst/>
          </a:prstGeom>
        </p:spPr>
      </p:sp>
      <p:sp>
        <p:nvSpPr>
          <p:cNvPr id="133" name="PlaceHolder 2"/>
          <p:cNvSpPr>
            <a:spLocks noGrp="1"/>
          </p:cNvSpPr>
          <p:nvPr>
            <p:ph type="body"/>
          </p:nvPr>
        </p:nvSpPr>
        <p:spPr>
          <a:xfrm>
            <a:off x="755640" y="5145120"/>
            <a:ext cx="6048000" cy="4209840"/>
          </a:xfrm>
          <a:prstGeom prst="rect">
            <a:avLst/>
          </a:prstGeom>
        </p:spPr>
        <p:txBody>
          <a:bodyPr>
            <a:noAutofit/>
          </a:bodyPr>
          <a:p>
            <a:pPr>
              <a:lnSpc>
                <a:spcPct val="100000"/>
              </a:lnSpc>
              <a:tabLst>
                <a:tab algn="l" pos="0"/>
              </a:tabLst>
            </a:pPr>
            <a:r>
              <a:rPr b="0" lang="en-US" sz="1200" spc="-1" strike="noStrike">
                <a:latin typeface="Arial"/>
              </a:rPr>
              <a:t>Some perturbations in Scandinavia. Intermittent strong perturbations at very high latitudes (&gt; 70°N, still ongoing)</a:t>
            </a:r>
            <a:endParaRPr b="0" lang="en-US" sz="1200" spc="-1" strike="noStrike">
              <a:latin typeface="Arial"/>
            </a:endParaRPr>
          </a:p>
          <a:p>
            <a:pPr>
              <a:lnSpc>
                <a:spcPct val="100000"/>
              </a:lnSpc>
              <a:tabLst>
                <a:tab algn="l" pos="0"/>
              </a:tabLst>
            </a:pPr>
            <a:endParaRPr b="0" lang="en-US" sz="1200" spc="-1" strike="noStrike">
              <a:latin typeface="Arial"/>
            </a:endParaRPr>
          </a:p>
        </p:txBody>
      </p:sp>
      <p:sp>
        <p:nvSpPr>
          <p:cNvPr id="134" name="TextShape 3"/>
          <p:cNvSpPr txBox="1"/>
          <p:nvPr/>
        </p:nvSpPr>
        <p:spPr>
          <a:xfrm>
            <a:off x="4281480" y="10155240"/>
            <a:ext cx="3276360" cy="536040"/>
          </a:xfrm>
          <a:prstGeom prst="rect">
            <a:avLst/>
          </a:prstGeom>
          <a:noFill/>
          <a:ln>
            <a:noFill/>
          </a:ln>
        </p:spPr>
        <p:txBody>
          <a:bodyPr anchor="b">
            <a:noAutofit/>
          </a:bodyPr>
          <a:p>
            <a:pPr algn="r">
              <a:lnSpc>
                <a:spcPct val="100000"/>
              </a:lnSpc>
            </a:pPr>
            <a:fld id="{C0351592-E577-4AB9-B83C-A5A4A936211B}" type="slidenum">
              <a:rPr b="0" lang="en-GB" sz="1200" spc="-1" strike="noStrike">
                <a:latin typeface="Times New Roman"/>
              </a:rPr>
              <a:t>&lt;number&gt;</a:t>
            </a:fld>
            <a:endParaRPr b="0" lang="en-US"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type="sldImg"/>
          </p:nvPr>
        </p:nvSpPr>
        <p:spPr>
          <a:xfrm>
            <a:off x="573120" y="1336680"/>
            <a:ext cx="6413040" cy="3607920"/>
          </a:xfrm>
          <a:prstGeom prst="rect">
            <a:avLst/>
          </a:prstGeom>
        </p:spPr>
      </p:sp>
      <p:sp>
        <p:nvSpPr>
          <p:cNvPr id="136" name="PlaceHolder 2"/>
          <p:cNvSpPr>
            <a:spLocks noGrp="1"/>
          </p:cNvSpPr>
          <p:nvPr>
            <p:ph type="body"/>
          </p:nvPr>
        </p:nvSpPr>
        <p:spPr>
          <a:xfrm>
            <a:off x="755640" y="5145120"/>
            <a:ext cx="6048000" cy="4209840"/>
          </a:xfrm>
          <a:prstGeom prst="rect">
            <a:avLst/>
          </a:prstGeom>
        </p:spPr>
        <p:txBody>
          <a:bodyPr>
            <a:noAutofit/>
          </a:bodyPr>
          <a:p>
            <a:pPr>
              <a:lnSpc>
                <a:spcPct val="100000"/>
              </a:lnSpc>
              <a:tabLst>
                <a:tab algn="l" pos="0"/>
              </a:tabLst>
            </a:pPr>
            <a:r>
              <a:rPr b="0" lang="en-US" sz="1200" spc="-1" strike="noStrike">
                <a:latin typeface="Arial"/>
              </a:rPr>
              <a:t>Scintillations: S4 quiet, sigma Phi intermittent phase scintillations in the auroral region (70-75°N) at nighttime</a:t>
            </a:r>
            <a:endParaRPr b="0" lang="en-US" sz="1200" spc="-1" strike="noStrike">
              <a:latin typeface="Arial"/>
            </a:endParaRPr>
          </a:p>
          <a:p>
            <a:pPr>
              <a:lnSpc>
                <a:spcPct val="100000"/>
              </a:lnSpc>
              <a:tabLst>
                <a:tab algn="l" pos="0"/>
              </a:tabLst>
            </a:pPr>
            <a:endParaRPr b="0" lang="en-US" sz="1200" spc="-1" strike="noStrike">
              <a:latin typeface="Arial"/>
            </a:endParaRPr>
          </a:p>
        </p:txBody>
      </p:sp>
      <p:sp>
        <p:nvSpPr>
          <p:cNvPr id="137" name="TextShape 3"/>
          <p:cNvSpPr txBox="1"/>
          <p:nvPr/>
        </p:nvSpPr>
        <p:spPr>
          <a:xfrm>
            <a:off x="4281480" y="10155240"/>
            <a:ext cx="3276360" cy="536040"/>
          </a:xfrm>
          <a:prstGeom prst="rect">
            <a:avLst/>
          </a:prstGeom>
          <a:noFill/>
          <a:ln>
            <a:noFill/>
          </a:ln>
        </p:spPr>
        <p:txBody>
          <a:bodyPr anchor="b">
            <a:noAutofit/>
          </a:bodyPr>
          <a:p>
            <a:pPr algn="r">
              <a:lnSpc>
                <a:spcPct val="100000"/>
              </a:lnSpc>
            </a:pPr>
            <a:fld id="{130A1FC8-9FCA-42BD-8953-631A5C8A196E}" type="slidenum">
              <a:rPr b="0" lang="en-GB" sz="1200" spc="-1" strike="noStrike">
                <a:latin typeface="Times New Roman"/>
              </a:rPr>
              <a:t>&lt;number&gt;</a:t>
            </a:fld>
            <a:endParaRPr b="0" lang="en-US"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type="sldImg"/>
          </p:nvPr>
        </p:nvSpPr>
        <p:spPr>
          <a:xfrm>
            <a:off x="573120" y="1336680"/>
            <a:ext cx="6413040" cy="3607920"/>
          </a:xfrm>
          <a:prstGeom prst="rect">
            <a:avLst/>
          </a:prstGeom>
        </p:spPr>
      </p:sp>
      <p:sp>
        <p:nvSpPr>
          <p:cNvPr id="139" name="PlaceHolder 2"/>
          <p:cNvSpPr>
            <a:spLocks noGrp="1"/>
          </p:cNvSpPr>
          <p:nvPr>
            <p:ph type="body"/>
          </p:nvPr>
        </p:nvSpPr>
        <p:spPr>
          <a:xfrm>
            <a:off x="755640" y="5145120"/>
            <a:ext cx="6048000" cy="4209840"/>
          </a:xfrm>
          <a:prstGeom prst="rect">
            <a:avLst/>
          </a:prstGeom>
        </p:spPr>
        <p:txBody>
          <a:bodyPr>
            <a:noAutofit/>
          </a:bodyPr>
          <a:p>
            <a:pPr>
              <a:lnSpc>
                <a:spcPct val="100000"/>
              </a:lnSpc>
              <a:tabLst>
                <a:tab algn="l" pos="0"/>
              </a:tabLst>
            </a:pPr>
            <a:r>
              <a:rPr b="0" lang="en-US" sz="1200" spc="-1" strike="noStrike">
                <a:latin typeface="Arial"/>
              </a:rPr>
              <a:t>Scintillations: S4 quiet, sigma Phi intermittent phase scintillations in the auroral region (70-75°N) at nighttime</a:t>
            </a:r>
            <a:endParaRPr b="0" lang="en-US" sz="1200" spc="-1" strike="noStrike">
              <a:latin typeface="Arial"/>
            </a:endParaRPr>
          </a:p>
          <a:p>
            <a:pPr>
              <a:lnSpc>
                <a:spcPct val="100000"/>
              </a:lnSpc>
              <a:tabLst>
                <a:tab algn="l" pos="0"/>
              </a:tabLst>
            </a:pPr>
            <a:endParaRPr b="0" lang="en-US" sz="1200" spc="-1" strike="noStrike">
              <a:latin typeface="Arial"/>
            </a:endParaRPr>
          </a:p>
        </p:txBody>
      </p:sp>
      <p:sp>
        <p:nvSpPr>
          <p:cNvPr id="140" name="TextShape 3"/>
          <p:cNvSpPr txBox="1"/>
          <p:nvPr/>
        </p:nvSpPr>
        <p:spPr>
          <a:xfrm>
            <a:off x="4281480" y="10155240"/>
            <a:ext cx="3276360" cy="536040"/>
          </a:xfrm>
          <a:prstGeom prst="rect">
            <a:avLst/>
          </a:prstGeom>
          <a:noFill/>
          <a:ln>
            <a:noFill/>
          </a:ln>
        </p:spPr>
        <p:txBody>
          <a:bodyPr anchor="b">
            <a:noAutofit/>
          </a:bodyPr>
          <a:p>
            <a:pPr algn="r">
              <a:lnSpc>
                <a:spcPct val="100000"/>
              </a:lnSpc>
            </a:pPr>
            <a:fld id="{75FFAFBC-8CC2-45F6-AE14-B0DE6C964392}" type="slidenum">
              <a:rPr b="0" lang="en-GB" sz="1200" spc="-1" strike="noStrike">
                <a:latin typeface="Times New Roman"/>
              </a:rPr>
              <a:t>&lt;number&gt;</a:t>
            </a:fld>
            <a:endParaRPr b="0" lang="en-US"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sldImg"/>
          </p:nvPr>
        </p:nvSpPr>
        <p:spPr>
          <a:xfrm>
            <a:off x="573120" y="1336680"/>
            <a:ext cx="6413040" cy="3607920"/>
          </a:xfrm>
          <a:prstGeom prst="rect">
            <a:avLst/>
          </a:prstGeom>
        </p:spPr>
      </p:sp>
      <p:sp>
        <p:nvSpPr>
          <p:cNvPr id="142" name="PlaceHolder 2"/>
          <p:cNvSpPr>
            <a:spLocks noGrp="1"/>
          </p:cNvSpPr>
          <p:nvPr>
            <p:ph type="body"/>
          </p:nvPr>
        </p:nvSpPr>
        <p:spPr>
          <a:xfrm>
            <a:off x="755640" y="5145120"/>
            <a:ext cx="6048000" cy="4209840"/>
          </a:xfrm>
          <a:prstGeom prst="rect">
            <a:avLst/>
          </a:prstGeom>
        </p:spPr>
        <p:txBody>
          <a:bodyPr>
            <a:noAutofit/>
          </a:bodyPr>
          <a:p>
            <a:pPr marL="216000" indent="-216000">
              <a:lnSpc>
                <a:spcPct val="100000"/>
              </a:lnSpc>
            </a:pPr>
            <a:r>
              <a:rPr b="0" lang="de-DE" sz="2000" spc="-1" strike="noStrike">
                <a:latin typeface="Arial"/>
              </a:rPr>
              <a:t>EIS Near Real Time TEC Maps</a:t>
            </a:r>
            <a:r>
              <a:rPr b="0" lang="en-US" sz="2000" spc="-1" strike="noStrike">
                <a:latin typeface="Arial"/>
              </a:rPr>
              <a:t>, obtained from the TaD model using data from the DIAS/EIS ionosonde network.</a:t>
            </a:r>
            <a:endParaRPr b="0" lang="en-US" sz="2000" spc="-1" strike="noStrike">
              <a:latin typeface="Arial"/>
            </a:endParaRPr>
          </a:p>
          <a:p>
            <a:pPr marL="216000" indent="-216000">
              <a:lnSpc>
                <a:spcPct val="100000"/>
              </a:lnSpc>
            </a:pPr>
            <a:r>
              <a:rPr b="1" lang="en-US" sz="2000" spc="-1" strike="noStrike">
                <a:latin typeface="Arial"/>
              </a:rPr>
              <a:t> </a:t>
            </a:r>
            <a:r>
              <a:rPr b="1" lang="en-US" sz="2000" spc="-1" strike="noStrike">
                <a:latin typeface="Arial"/>
              </a:rPr>
              <a:t>Slightly increased TEC values (compared to normal conditions) are currently observed over Europe. </a:t>
            </a:r>
            <a:endParaRPr b="0" lang="en-US" sz="2000" spc="-1" strike="noStrike">
              <a:latin typeface="Arial"/>
            </a:endParaRPr>
          </a:p>
          <a:p>
            <a:pPr marL="216000" indent="-216000">
              <a:lnSpc>
                <a:spcPct val="100000"/>
              </a:lnSpc>
            </a:pPr>
            <a:endParaRPr b="0" lang="en-US" sz="2000" spc="-1" strike="noStrike">
              <a:latin typeface="Arial"/>
            </a:endParaRPr>
          </a:p>
        </p:txBody>
      </p:sp>
      <p:sp>
        <p:nvSpPr>
          <p:cNvPr id="143" name="TextShape 3"/>
          <p:cNvSpPr txBox="1"/>
          <p:nvPr/>
        </p:nvSpPr>
        <p:spPr>
          <a:xfrm>
            <a:off x="4281480" y="10155240"/>
            <a:ext cx="3276360" cy="536040"/>
          </a:xfrm>
          <a:prstGeom prst="rect">
            <a:avLst/>
          </a:prstGeom>
          <a:noFill/>
          <a:ln>
            <a:noFill/>
          </a:ln>
        </p:spPr>
        <p:txBody>
          <a:bodyPr anchor="b">
            <a:noAutofit/>
          </a:bodyPr>
          <a:p>
            <a:pPr algn="r">
              <a:lnSpc>
                <a:spcPct val="100000"/>
              </a:lnSpc>
            </a:pPr>
            <a:fld id="{00C7179C-9534-49AE-B157-F6F51A725A87}" type="slidenum">
              <a:rPr b="0" lang="en-GB" sz="1200" spc="-1" strike="noStrike">
                <a:latin typeface="Times New Roman"/>
              </a:rPr>
              <a:t>&lt;number&gt;</a:t>
            </a:fld>
            <a:endParaRPr b="0" lang="en-US"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1"/>
          <p:cNvSpPr>
            <a:spLocks noGrp="1"/>
          </p:cNvSpPr>
          <p:nvPr>
            <p:ph type="sldImg"/>
          </p:nvPr>
        </p:nvSpPr>
        <p:spPr>
          <a:xfrm>
            <a:off x="573120" y="1336680"/>
            <a:ext cx="6413040" cy="3607920"/>
          </a:xfrm>
          <a:prstGeom prst="rect">
            <a:avLst/>
          </a:prstGeom>
        </p:spPr>
      </p:sp>
      <p:sp>
        <p:nvSpPr>
          <p:cNvPr id="145" name="PlaceHolder 2"/>
          <p:cNvSpPr>
            <a:spLocks noGrp="1"/>
          </p:cNvSpPr>
          <p:nvPr>
            <p:ph type="body"/>
          </p:nvPr>
        </p:nvSpPr>
        <p:spPr>
          <a:xfrm>
            <a:off x="755640" y="5145120"/>
            <a:ext cx="6048000" cy="4209840"/>
          </a:xfrm>
          <a:prstGeom prst="rect">
            <a:avLst/>
          </a:prstGeom>
        </p:spPr>
        <p:txBody>
          <a:bodyPr>
            <a:noAutofit/>
          </a:bodyPr>
          <a:p>
            <a:pPr>
              <a:lnSpc>
                <a:spcPct val="100000"/>
              </a:lnSpc>
              <a:tabLst>
                <a:tab algn="l" pos="0"/>
              </a:tabLst>
            </a:pPr>
            <a:r>
              <a:rPr b="0" lang="de-DE" sz="2000" spc="-1" strike="noStrike">
                <a:latin typeface="Arial"/>
              </a:rPr>
              <a:t>TEC quiet</a:t>
            </a:r>
            <a:endParaRPr b="0" lang="en-US" sz="2000" spc="-1" strike="noStrike">
              <a:latin typeface="Arial"/>
            </a:endParaRPr>
          </a:p>
          <a:p>
            <a:pPr>
              <a:lnSpc>
                <a:spcPct val="100000"/>
              </a:lnSpc>
              <a:tabLst>
                <a:tab algn="l" pos="0"/>
              </a:tabLst>
            </a:pPr>
            <a:endParaRPr b="0" lang="en-US" sz="2000" spc="-1" strike="noStrike">
              <a:latin typeface="Arial"/>
            </a:endParaRPr>
          </a:p>
        </p:txBody>
      </p:sp>
      <p:sp>
        <p:nvSpPr>
          <p:cNvPr id="146" name="TextShape 3"/>
          <p:cNvSpPr txBox="1"/>
          <p:nvPr/>
        </p:nvSpPr>
        <p:spPr>
          <a:xfrm>
            <a:off x="4281480" y="10155240"/>
            <a:ext cx="3276360" cy="536040"/>
          </a:xfrm>
          <a:prstGeom prst="rect">
            <a:avLst/>
          </a:prstGeom>
          <a:noFill/>
          <a:ln>
            <a:noFill/>
          </a:ln>
        </p:spPr>
        <p:txBody>
          <a:bodyPr anchor="b">
            <a:noAutofit/>
          </a:bodyPr>
          <a:p>
            <a:pPr algn="r">
              <a:lnSpc>
                <a:spcPct val="100000"/>
              </a:lnSpc>
            </a:pPr>
            <a:fld id="{586C3A9B-9A34-4BB7-A141-C33F8BB4B1D5}" type="slidenum">
              <a:rPr b="0" lang="en-GB" sz="1200" spc="-1" strike="noStrike">
                <a:latin typeface="Times New Roman"/>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24" name="PlaceHolder 2"/>
          <p:cNvSpPr>
            <a:spLocks noGrp="1"/>
          </p:cNvSpPr>
          <p:nvPr>
            <p:ph type="body"/>
          </p:nvPr>
        </p:nvSpPr>
        <p:spPr>
          <a:xfrm>
            <a:off x="504000" y="1326600"/>
            <a:ext cx="907200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25" name="PlaceHolder 3"/>
          <p:cNvSpPr>
            <a:spLocks noGrp="1"/>
          </p:cNvSpPr>
          <p:nvPr>
            <p:ph type="body"/>
          </p:nvPr>
        </p:nvSpPr>
        <p:spPr>
          <a:xfrm>
            <a:off x="504000" y="3044520"/>
            <a:ext cx="9072000" cy="156852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27" name="PlaceHolder 2"/>
          <p:cNvSpPr>
            <a:spLocks noGrp="1"/>
          </p:cNvSpPr>
          <p:nvPr>
            <p:ph type="body"/>
          </p:nvPr>
        </p:nvSpPr>
        <p:spPr>
          <a:xfrm>
            <a:off x="504000" y="132660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28" name="PlaceHolder 3"/>
          <p:cNvSpPr>
            <a:spLocks noGrp="1"/>
          </p:cNvSpPr>
          <p:nvPr>
            <p:ph type="body"/>
          </p:nvPr>
        </p:nvSpPr>
        <p:spPr>
          <a:xfrm>
            <a:off x="5152680" y="132660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29" name="PlaceHolder 4"/>
          <p:cNvSpPr>
            <a:spLocks noGrp="1"/>
          </p:cNvSpPr>
          <p:nvPr>
            <p:ph type="body"/>
          </p:nvPr>
        </p:nvSpPr>
        <p:spPr>
          <a:xfrm>
            <a:off x="504000" y="304452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30" name="PlaceHolder 5"/>
          <p:cNvSpPr>
            <a:spLocks noGrp="1"/>
          </p:cNvSpPr>
          <p:nvPr>
            <p:ph type="body"/>
          </p:nvPr>
        </p:nvSpPr>
        <p:spPr>
          <a:xfrm>
            <a:off x="5152680" y="304452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32" name="PlaceHolder 2"/>
          <p:cNvSpPr>
            <a:spLocks noGrp="1"/>
          </p:cNvSpPr>
          <p:nvPr>
            <p:ph type="body"/>
          </p:nvPr>
        </p:nvSpPr>
        <p:spPr>
          <a:xfrm>
            <a:off x="504000" y="1326600"/>
            <a:ext cx="292104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33" name="PlaceHolder 3"/>
          <p:cNvSpPr>
            <a:spLocks noGrp="1"/>
          </p:cNvSpPr>
          <p:nvPr>
            <p:ph type="body"/>
          </p:nvPr>
        </p:nvSpPr>
        <p:spPr>
          <a:xfrm>
            <a:off x="3571560" y="1326600"/>
            <a:ext cx="292104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34" name="PlaceHolder 4"/>
          <p:cNvSpPr>
            <a:spLocks noGrp="1"/>
          </p:cNvSpPr>
          <p:nvPr>
            <p:ph type="body"/>
          </p:nvPr>
        </p:nvSpPr>
        <p:spPr>
          <a:xfrm>
            <a:off x="6639120" y="1326600"/>
            <a:ext cx="292104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35" name="PlaceHolder 5"/>
          <p:cNvSpPr>
            <a:spLocks noGrp="1"/>
          </p:cNvSpPr>
          <p:nvPr>
            <p:ph type="body"/>
          </p:nvPr>
        </p:nvSpPr>
        <p:spPr>
          <a:xfrm>
            <a:off x="504000" y="3044520"/>
            <a:ext cx="292104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36" name="PlaceHolder 6"/>
          <p:cNvSpPr>
            <a:spLocks noGrp="1"/>
          </p:cNvSpPr>
          <p:nvPr>
            <p:ph type="body"/>
          </p:nvPr>
        </p:nvSpPr>
        <p:spPr>
          <a:xfrm>
            <a:off x="3571560" y="3044520"/>
            <a:ext cx="292104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37" name="PlaceHolder 7"/>
          <p:cNvSpPr>
            <a:spLocks noGrp="1"/>
          </p:cNvSpPr>
          <p:nvPr>
            <p:ph type="body"/>
          </p:nvPr>
        </p:nvSpPr>
        <p:spPr>
          <a:xfrm>
            <a:off x="6639120" y="3044520"/>
            <a:ext cx="2921040" cy="156852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41"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43" name="PlaceHolder 2"/>
          <p:cNvSpPr>
            <a:spLocks noGrp="1"/>
          </p:cNvSpPr>
          <p:nvPr>
            <p:ph type="body"/>
          </p:nvPr>
        </p:nvSpPr>
        <p:spPr>
          <a:xfrm>
            <a:off x="504000" y="1326600"/>
            <a:ext cx="9072000" cy="328860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45" name="PlaceHolder 2"/>
          <p:cNvSpPr>
            <a:spLocks noGrp="1"/>
          </p:cNvSpPr>
          <p:nvPr>
            <p:ph type="body"/>
          </p:nvPr>
        </p:nvSpPr>
        <p:spPr>
          <a:xfrm>
            <a:off x="504000" y="1326600"/>
            <a:ext cx="4426920" cy="3288600"/>
          </a:xfrm>
          <a:prstGeom prst="rect">
            <a:avLst/>
          </a:prstGeom>
        </p:spPr>
        <p:txBody>
          <a:bodyPr lIns="0" rIns="0" tIns="0" bIns="0">
            <a:normAutofit/>
          </a:bodyPr>
          <a:p>
            <a:endParaRPr b="0" lang="de-DE" sz="2800" spc="-1" strike="noStrike">
              <a:solidFill>
                <a:srgbClr val="000000"/>
              </a:solidFill>
              <a:latin typeface="Arial"/>
            </a:endParaRPr>
          </a:p>
        </p:txBody>
      </p:sp>
      <p:sp>
        <p:nvSpPr>
          <p:cNvPr id="46" name="PlaceHolder 3"/>
          <p:cNvSpPr>
            <a:spLocks noGrp="1"/>
          </p:cNvSpPr>
          <p:nvPr>
            <p:ph type="body"/>
          </p:nvPr>
        </p:nvSpPr>
        <p:spPr>
          <a:xfrm>
            <a:off x="5152680" y="1326600"/>
            <a:ext cx="4426920" cy="328860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226080"/>
            <a:ext cx="9071280" cy="4386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50" name="PlaceHolder 2"/>
          <p:cNvSpPr>
            <a:spLocks noGrp="1"/>
          </p:cNvSpPr>
          <p:nvPr>
            <p:ph type="body"/>
          </p:nvPr>
        </p:nvSpPr>
        <p:spPr>
          <a:xfrm>
            <a:off x="504000" y="132660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51" name="PlaceHolder 3"/>
          <p:cNvSpPr>
            <a:spLocks noGrp="1"/>
          </p:cNvSpPr>
          <p:nvPr>
            <p:ph type="body"/>
          </p:nvPr>
        </p:nvSpPr>
        <p:spPr>
          <a:xfrm>
            <a:off x="5152680" y="1326600"/>
            <a:ext cx="4426920" cy="3288600"/>
          </a:xfrm>
          <a:prstGeom prst="rect">
            <a:avLst/>
          </a:prstGeom>
        </p:spPr>
        <p:txBody>
          <a:bodyPr lIns="0" rIns="0" tIns="0" bIns="0">
            <a:normAutofit/>
          </a:bodyPr>
          <a:p>
            <a:endParaRPr b="0" lang="de-DE" sz="2800" spc="-1" strike="noStrike">
              <a:solidFill>
                <a:srgbClr val="000000"/>
              </a:solidFill>
              <a:latin typeface="Arial"/>
            </a:endParaRPr>
          </a:p>
        </p:txBody>
      </p:sp>
      <p:sp>
        <p:nvSpPr>
          <p:cNvPr id="52" name="PlaceHolder 4"/>
          <p:cNvSpPr>
            <a:spLocks noGrp="1"/>
          </p:cNvSpPr>
          <p:nvPr>
            <p:ph type="body"/>
          </p:nvPr>
        </p:nvSpPr>
        <p:spPr>
          <a:xfrm>
            <a:off x="504000" y="304452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3"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54" name="PlaceHolder 2"/>
          <p:cNvSpPr>
            <a:spLocks noGrp="1"/>
          </p:cNvSpPr>
          <p:nvPr>
            <p:ph type="body"/>
          </p:nvPr>
        </p:nvSpPr>
        <p:spPr>
          <a:xfrm>
            <a:off x="504000" y="1326600"/>
            <a:ext cx="4426920" cy="3288600"/>
          </a:xfrm>
          <a:prstGeom prst="rect">
            <a:avLst/>
          </a:prstGeom>
        </p:spPr>
        <p:txBody>
          <a:bodyPr lIns="0" rIns="0" tIns="0" bIns="0">
            <a:normAutofit/>
          </a:bodyPr>
          <a:p>
            <a:endParaRPr b="0" lang="de-DE" sz="2800" spc="-1" strike="noStrike">
              <a:solidFill>
                <a:srgbClr val="000000"/>
              </a:solidFill>
              <a:latin typeface="Arial"/>
            </a:endParaRPr>
          </a:p>
        </p:txBody>
      </p:sp>
      <p:sp>
        <p:nvSpPr>
          <p:cNvPr id="55" name="PlaceHolder 3"/>
          <p:cNvSpPr>
            <a:spLocks noGrp="1"/>
          </p:cNvSpPr>
          <p:nvPr>
            <p:ph type="body"/>
          </p:nvPr>
        </p:nvSpPr>
        <p:spPr>
          <a:xfrm>
            <a:off x="5152680" y="132660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56" name="PlaceHolder 4"/>
          <p:cNvSpPr>
            <a:spLocks noGrp="1"/>
          </p:cNvSpPr>
          <p:nvPr>
            <p:ph type="body"/>
          </p:nvPr>
        </p:nvSpPr>
        <p:spPr>
          <a:xfrm>
            <a:off x="5152680" y="304452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58" name="PlaceHolder 2"/>
          <p:cNvSpPr>
            <a:spLocks noGrp="1"/>
          </p:cNvSpPr>
          <p:nvPr>
            <p:ph type="body"/>
          </p:nvPr>
        </p:nvSpPr>
        <p:spPr>
          <a:xfrm>
            <a:off x="504000" y="132660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59" name="PlaceHolder 3"/>
          <p:cNvSpPr>
            <a:spLocks noGrp="1"/>
          </p:cNvSpPr>
          <p:nvPr>
            <p:ph type="body"/>
          </p:nvPr>
        </p:nvSpPr>
        <p:spPr>
          <a:xfrm>
            <a:off x="5152680" y="132660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60" name="PlaceHolder 4"/>
          <p:cNvSpPr>
            <a:spLocks noGrp="1"/>
          </p:cNvSpPr>
          <p:nvPr>
            <p:ph type="body"/>
          </p:nvPr>
        </p:nvSpPr>
        <p:spPr>
          <a:xfrm>
            <a:off x="504000" y="3044520"/>
            <a:ext cx="9072000" cy="156852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62" name="PlaceHolder 2"/>
          <p:cNvSpPr>
            <a:spLocks noGrp="1"/>
          </p:cNvSpPr>
          <p:nvPr>
            <p:ph type="body"/>
          </p:nvPr>
        </p:nvSpPr>
        <p:spPr>
          <a:xfrm>
            <a:off x="504000" y="1326600"/>
            <a:ext cx="907200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63" name="PlaceHolder 3"/>
          <p:cNvSpPr>
            <a:spLocks noGrp="1"/>
          </p:cNvSpPr>
          <p:nvPr>
            <p:ph type="body"/>
          </p:nvPr>
        </p:nvSpPr>
        <p:spPr>
          <a:xfrm>
            <a:off x="504000" y="3044520"/>
            <a:ext cx="9072000" cy="156852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65" name="PlaceHolder 2"/>
          <p:cNvSpPr>
            <a:spLocks noGrp="1"/>
          </p:cNvSpPr>
          <p:nvPr>
            <p:ph type="body"/>
          </p:nvPr>
        </p:nvSpPr>
        <p:spPr>
          <a:xfrm>
            <a:off x="504000" y="132660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66" name="PlaceHolder 3"/>
          <p:cNvSpPr>
            <a:spLocks noGrp="1"/>
          </p:cNvSpPr>
          <p:nvPr>
            <p:ph type="body"/>
          </p:nvPr>
        </p:nvSpPr>
        <p:spPr>
          <a:xfrm>
            <a:off x="5152680" y="132660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67" name="PlaceHolder 4"/>
          <p:cNvSpPr>
            <a:spLocks noGrp="1"/>
          </p:cNvSpPr>
          <p:nvPr>
            <p:ph type="body"/>
          </p:nvPr>
        </p:nvSpPr>
        <p:spPr>
          <a:xfrm>
            <a:off x="504000" y="304452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68" name="PlaceHolder 5"/>
          <p:cNvSpPr>
            <a:spLocks noGrp="1"/>
          </p:cNvSpPr>
          <p:nvPr>
            <p:ph type="body"/>
          </p:nvPr>
        </p:nvSpPr>
        <p:spPr>
          <a:xfrm>
            <a:off x="5152680" y="304452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70" name="PlaceHolder 2"/>
          <p:cNvSpPr>
            <a:spLocks noGrp="1"/>
          </p:cNvSpPr>
          <p:nvPr>
            <p:ph type="body"/>
          </p:nvPr>
        </p:nvSpPr>
        <p:spPr>
          <a:xfrm>
            <a:off x="504000" y="1326600"/>
            <a:ext cx="292104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71" name="PlaceHolder 3"/>
          <p:cNvSpPr>
            <a:spLocks noGrp="1"/>
          </p:cNvSpPr>
          <p:nvPr>
            <p:ph type="body"/>
          </p:nvPr>
        </p:nvSpPr>
        <p:spPr>
          <a:xfrm>
            <a:off x="3571560" y="1326600"/>
            <a:ext cx="292104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72" name="PlaceHolder 4"/>
          <p:cNvSpPr>
            <a:spLocks noGrp="1"/>
          </p:cNvSpPr>
          <p:nvPr>
            <p:ph type="body"/>
          </p:nvPr>
        </p:nvSpPr>
        <p:spPr>
          <a:xfrm>
            <a:off x="6639120" y="1326600"/>
            <a:ext cx="292104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73" name="PlaceHolder 5"/>
          <p:cNvSpPr>
            <a:spLocks noGrp="1"/>
          </p:cNvSpPr>
          <p:nvPr>
            <p:ph type="body"/>
          </p:nvPr>
        </p:nvSpPr>
        <p:spPr>
          <a:xfrm>
            <a:off x="504000" y="3044520"/>
            <a:ext cx="292104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74" name="PlaceHolder 6"/>
          <p:cNvSpPr>
            <a:spLocks noGrp="1"/>
          </p:cNvSpPr>
          <p:nvPr>
            <p:ph type="body"/>
          </p:nvPr>
        </p:nvSpPr>
        <p:spPr>
          <a:xfrm>
            <a:off x="3571560" y="3044520"/>
            <a:ext cx="292104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75" name="PlaceHolder 7"/>
          <p:cNvSpPr>
            <a:spLocks noGrp="1"/>
          </p:cNvSpPr>
          <p:nvPr>
            <p:ph type="body"/>
          </p:nvPr>
        </p:nvSpPr>
        <p:spPr>
          <a:xfrm>
            <a:off x="6639120" y="3044520"/>
            <a:ext cx="2921040" cy="156852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5" name="PlaceHolder 2"/>
          <p:cNvSpPr>
            <a:spLocks noGrp="1"/>
          </p:cNvSpPr>
          <p:nvPr>
            <p:ph type="body"/>
          </p:nvPr>
        </p:nvSpPr>
        <p:spPr>
          <a:xfrm>
            <a:off x="504000" y="1326600"/>
            <a:ext cx="9072000" cy="328860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7" name="PlaceHolder 2"/>
          <p:cNvSpPr>
            <a:spLocks noGrp="1"/>
          </p:cNvSpPr>
          <p:nvPr>
            <p:ph type="body"/>
          </p:nvPr>
        </p:nvSpPr>
        <p:spPr>
          <a:xfrm>
            <a:off x="504000" y="1326600"/>
            <a:ext cx="4426920" cy="3288600"/>
          </a:xfrm>
          <a:prstGeom prst="rect">
            <a:avLst/>
          </a:prstGeom>
        </p:spPr>
        <p:txBody>
          <a:bodyPr lIns="0" rIns="0" tIns="0" bIns="0">
            <a:normAutofit/>
          </a:bodyPr>
          <a:p>
            <a:endParaRPr b="0" lang="de-DE" sz="2800" spc="-1" strike="noStrike">
              <a:solidFill>
                <a:srgbClr val="000000"/>
              </a:solidFill>
              <a:latin typeface="Arial"/>
            </a:endParaRPr>
          </a:p>
        </p:txBody>
      </p:sp>
      <p:sp>
        <p:nvSpPr>
          <p:cNvPr id="8" name="PlaceHolder 3"/>
          <p:cNvSpPr>
            <a:spLocks noGrp="1"/>
          </p:cNvSpPr>
          <p:nvPr>
            <p:ph type="body"/>
          </p:nvPr>
        </p:nvSpPr>
        <p:spPr>
          <a:xfrm>
            <a:off x="5152680" y="1326600"/>
            <a:ext cx="4426920" cy="328860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226080"/>
            <a:ext cx="9071280" cy="4386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12" name="PlaceHolder 2"/>
          <p:cNvSpPr>
            <a:spLocks noGrp="1"/>
          </p:cNvSpPr>
          <p:nvPr>
            <p:ph type="body"/>
          </p:nvPr>
        </p:nvSpPr>
        <p:spPr>
          <a:xfrm>
            <a:off x="504000" y="132660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13" name="PlaceHolder 3"/>
          <p:cNvSpPr>
            <a:spLocks noGrp="1"/>
          </p:cNvSpPr>
          <p:nvPr>
            <p:ph type="body"/>
          </p:nvPr>
        </p:nvSpPr>
        <p:spPr>
          <a:xfrm>
            <a:off x="5152680" y="1326600"/>
            <a:ext cx="4426920" cy="3288600"/>
          </a:xfrm>
          <a:prstGeom prst="rect">
            <a:avLst/>
          </a:prstGeom>
        </p:spPr>
        <p:txBody>
          <a:bodyPr lIns="0" rIns="0" tIns="0" bIns="0">
            <a:normAutofit/>
          </a:bodyPr>
          <a:p>
            <a:endParaRPr b="0" lang="de-DE" sz="2800" spc="-1" strike="noStrike">
              <a:solidFill>
                <a:srgbClr val="000000"/>
              </a:solidFill>
              <a:latin typeface="Arial"/>
            </a:endParaRPr>
          </a:p>
        </p:txBody>
      </p:sp>
      <p:sp>
        <p:nvSpPr>
          <p:cNvPr id="14" name="PlaceHolder 4"/>
          <p:cNvSpPr>
            <a:spLocks noGrp="1"/>
          </p:cNvSpPr>
          <p:nvPr>
            <p:ph type="body"/>
          </p:nvPr>
        </p:nvSpPr>
        <p:spPr>
          <a:xfrm>
            <a:off x="504000" y="304452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16" name="PlaceHolder 2"/>
          <p:cNvSpPr>
            <a:spLocks noGrp="1"/>
          </p:cNvSpPr>
          <p:nvPr>
            <p:ph type="body"/>
          </p:nvPr>
        </p:nvSpPr>
        <p:spPr>
          <a:xfrm>
            <a:off x="504000" y="1326600"/>
            <a:ext cx="4426920" cy="3288600"/>
          </a:xfrm>
          <a:prstGeom prst="rect">
            <a:avLst/>
          </a:prstGeom>
        </p:spPr>
        <p:txBody>
          <a:bodyPr lIns="0" rIns="0" tIns="0" bIns="0">
            <a:normAutofit/>
          </a:bodyPr>
          <a:p>
            <a:endParaRPr b="0" lang="de-DE" sz="2800" spc="-1" strike="noStrike">
              <a:solidFill>
                <a:srgbClr val="000000"/>
              </a:solidFill>
              <a:latin typeface="Arial"/>
            </a:endParaRPr>
          </a:p>
        </p:txBody>
      </p:sp>
      <p:sp>
        <p:nvSpPr>
          <p:cNvPr id="17" name="PlaceHolder 3"/>
          <p:cNvSpPr>
            <a:spLocks noGrp="1"/>
          </p:cNvSpPr>
          <p:nvPr>
            <p:ph type="body"/>
          </p:nvPr>
        </p:nvSpPr>
        <p:spPr>
          <a:xfrm>
            <a:off x="5152680" y="132660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18" name="PlaceHolder 4"/>
          <p:cNvSpPr>
            <a:spLocks noGrp="1"/>
          </p:cNvSpPr>
          <p:nvPr>
            <p:ph type="body"/>
          </p:nvPr>
        </p:nvSpPr>
        <p:spPr>
          <a:xfrm>
            <a:off x="5152680" y="304452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26080"/>
            <a:ext cx="9071280" cy="946080"/>
          </a:xfrm>
          <a:prstGeom prst="rect">
            <a:avLst/>
          </a:prstGeom>
        </p:spPr>
        <p:txBody>
          <a:bodyPr lIns="0" rIns="0" tIns="0" bIns="0" anchor="ctr">
            <a:noAutofit/>
          </a:bodyPr>
          <a:p>
            <a:endParaRPr b="0" lang="de-DE" sz="1800" spc="-1" strike="noStrike">
              <a:solidFill>
                <a:srgbClr val="000000"/>
              </a:solidFill>
              <a:latin typeface="Arial"/>
            </a:endParaRPr>
          </a:p>
        </p:txBody>
      </p:sp>
      <p:sp>
        <p:nvSpPr>
          <p:cNvPr id="20" name="PlaceHolder 2"/>
          <p:cNvSpPr>
            <a:spLocks noGrp="1"/>
          </p:cNvSpPr>
          <p:nvPr>
            <p:ph type="body"/>
          </p:nvPr>
        </p:nvSpPr>
        <p:spPr>
          <a:xfrm>
            <a:off x="504000" y="132660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21" name="PlaceHolder 3"/>
          <p:cNvSpPr>
            <a:spLocks noGrp="1"/>
          </p:cNvSpPr>
          <p:nvPr>
            <p:ph type="body"/>
          </p:nvPr>
        </p:nvSpPr>
        <p:spPr>
          <a:xfrm>
            <a:off x="5152680" y="132660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22" name="PlaceHolder 4"/>
          <p:cNvSpPr>
            <a:spLocks noGrp="1"/>
          </p:cNvSpPr>
          <p:nvPr>
            <p:ph type="body"/>
          </p:nvPr>
        </p:nvSpPr>
        <p:spPr>
          <a:xfrm>
            <a:off x="504000" y="3044520"/>
            <a:ext cx="9072000" cy="156852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1280" cy="946080"/>
          </a:xfrm>
          <a:prstGeom prst="rect">
            <a:avLst/>
          </a:prstGeom>
        </p:spPr>
        <p:txBody>
          <a:bodyPr lIns="0" rIns="0" tIns="0" bIns="0" anchor="ctr">
            <a:noAutofit/>
          </a:bodyPr>
          <a:p>
            <a:r>
              <a:rPr b="0" lang="de-DE" sz="4400" spc="-1" strike="noStrike">
                <a:solidFill>
                  <a:srgbClr val="000000"/>
                </a:solidFill>
                <a:latin typeface="Arial"/>
              </a:rPr>
              <a:t>Click to edit the title text format</a:t>
            </a:r>
            <a:endParaRPr b="0" lang="de-DE" sz="4400" spc="-1" strike="noStrike">
              <a:solidFill>
                <a:srgbClr val="000000"/>
              </a:solidFill>
              <a:latin typeface="Arial"/>
            </a:endParaRPr>
          </a:p>
        </p:txBody>
      </p:sp>
      <p:sp>
        <p:nvSpPr>
          <p:cNvPr id="1"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de-DE" sz="2800" spc="-1" strike="noStrike">
                <a:solidFill>
                  <a:srgbClr val="000000"/>
                </a:solidFill>
                <a:latin typeface="Arial"/>
              </a:rPr>
              <a:t>Click to edit the outline text format</a:t>
            </a:r>
            <a:endParaRPr b="0" lang="de-DE"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2000" spc="-1" strike="noStrike">
                <a:solidFill>
                  <a:srgbClr val="000000"/>
                </a:solidFill>
                <a:latin typeface="Arial"/>
              </a:rPr>
              <a:t>Second Outline Level</a:t>
            </a:r>
            <a:endParaRPr b="0" lang="de-DE"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Third Outline Level</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Fourth Outline Level</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2000" spc="-1" strike="noStrike">
                <a:solidFill>
                  <a:srgbClr val="000000"/>
                </a:solidFill>
                <a:latin typeface="Arial"/>
              </a:rPr>
              <a:t>Fifth Outline Level</a:t>
            </a:r>
            <a:endParaRPr b="0" lang="de-DE"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2000" spc="-1" strike="noStrike">
                <a:solidFill>
                  <a:srgbClr val="000000"/>
                </a:solidFill>
                <a:latin typeface="Arial"/>
              </a:rPr>
              <a:t>Sixth Outline Level</a:t>
            </a:r>
            <a:endParaRPr b="0" lang="de-DE"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2000" spc="-1" strike="noStrike">
                <a:solidFill>
                  <a:srgbClr val="000000"/>
                </a:solidFill>
                <a:latin typeface="Arial"/>
              </a:rPr>
              <a:t>Seventh Outline Level</a:t>
            </a:r>
            <a:endParaRPr b="0" lang="de-DE"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39"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5.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5.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5.xml"/>
</Relationships>
</file>

<file path=ppt/slides/_rels/slide1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5.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5.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5.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5.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5.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5.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5.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CustomShape 1"/>
          <p:cNvSpPr/>
          <p:nvPr/>
        </p:nvSpPr>
        <p:spPr>
          <a:xfrm>
            <a:off x="640080" y="554760"/>
            <a:ext cx="8869680" cy="3500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en-GB" sz="2800" spc="-1" strike="noStrike">
                <a:solidFill>
                  <a:srgbClr val="ff0000"/>
                </a:solidFill>
                <a:latin typeface="NotesEsa"/>
                <a:ea typeface="DejaVu Sans"/>
              </a:rPr>
              <a:t>The following plots, graphs and information have been generated in the context of a SWESNET Consistent Communication exercise. The data has been taken from past periods (in 2017 or other years) and have been partially modified in order to support the communication exercise activity. It does not reflect the real-time space weather conditions and should not be used or distributed outside of the coordinated event exercise.</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TextShape 1"/>
          <p:cNvSpPr txBox="1"/>
          <p:nvPr/>
        </p:nvSpPr>
        <p:spPr>
          <a:xfrm>
            <a:off x="504000" y="226080"/>
            <a:ext cx="9071280" cy="946080"/>
          </a:xfrm>
          <a:prstGeom prst="rect">
            <a:avLst/>
          </a:prstGeom>
          <a:noFill/>
          <a:ln>
            <a:noFill/>
          </a:ln>
        </p:spPr>
        <p:txBody>
          <a:bodyPr lIns="0" rIns="0" tIns="0" bIns="0" anchor="ctr">
            <a:noAutofit/>
          </a:bodyPr>
          <a:p>
            <a:pPr>
              <a:lnSpc>
                <a:spcPct val="90000"/>
              </a:lnSpc>
            </a:pPr>
            <a:r>
              <a:rPr b="0" lang="en-US" sz="2400" spc="-1" strike="noStrike">
                <a:solidFill>
                  <a:srgbClr val="000000"/>
                </a:solidFill>
                <a:latin typeface="Arial"/>
                <a:ea typeface="DejaVu Sans"/>
              </a:rPr>
              <a:t>SRC RIO </a:t>
            </a:r>
            <a:br/>
            <a:r>
              <a:rPr b="0" lang="en-US" sz="2400" spc="-1" strike="noStrike">
                <a:solidFill>
                  <a:srgbClr val="000000"/>
                </a:solidFill>
                <a:latin typeface="Arial"/>
                <a:ea typeface="DejaVu Sans"/>
              </a:rPr>
              <a:t>I.134a Borowiec Riometer raw [V] and relative [dB] </a:t>
            </a:r>
            <a:endParaRPr b="0" lang="de-DE" sz="2400" spc="-1" strike="noStrike">
              <a:solidFill>
                <a:srgbClr val="000000"/>
              </a:solidFill>
              <a:latin typeface="Arial"/>
            </a:endParaRPr>
          </a:p>
        </p:txBody>
      </p:sp>
      <p:pic>
        <p:nvPicPr>
          <p:cNvPr id="117" name="Obraz 1" descr=""/>
          <p:cNvPicPr/>
          <p:nvPr/>
        </p:nvPicPr>
        <p:blipFill>
          <a:blip r:embed="rId1"/>
          <a:stretch/>
        </p:blipFill>
        <p:spPr>
          <a:xfrm>
            <a:off x="2449080" y="1658160"/>
            <a:ext cx="5181120" cy="342072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TextShape 1"/>
          <p:cNvSpPr txBox="1"/>
          <p:nvPr/>
        </p:nvSpPr>
        <p:spPr>
          <a:xfrm>
            <a:off x="504000" y="226080"/>
            <a:ext cx="9071280" cy="946080"/>
          </a:xfrm>
          <a:prstGeom prst="rect">
            <a:avLst/>
          </a:prstGeom>
          <a:noFill/>
          <a:ln>
            <a:noFill/>
          </a:ln>
        </p:spPr>
        <p:txBody>
          <a:bodyPr lIns="0" rIns="0" tIns="0" bIns="0" anchor="ctr">
            <a:noAutofit/>
          </a:bodyPr>
          <a:p>
            <a:pPr>
              <a:lnSpc>
                <a:spcPct val="90000"/>
              </a:lnSpc>
            </a:pPr>
            <a:r>
              <a:rPr b="0" lang="en-US" sz="2400" spc="-1" strike="noStrike">
                <a:solidFill>
                  <a:srgbClr val="000000"/>
                </a:solidFill>
                <a:latin typeface="Arial"/>
                <a:ea typeface="DejaVu Sans"/>
              </a:rPr>
              <a:t>SRC RIO </a:t>
            </a:r>
            <a:br/>
            <a:r>
              <a:rPr b="0" lang="en-US" sz="2400" spc="-1" strike="noStrike">
                <a:solidFill>
                  <a:srgbClr val="000000"/>
                </a:solidFill>
                <a:latin typeface="Arial"/>
                <a:ea typeface="DejaVu Sans"/>
              </a:rPr>
              <a:t>I.134a Borowiec Riometer raw [V] and relative [dB] </a:t>
            </a:r>
            <a:endParaRPr b="0" lang="de-DE" sz="2400" spc="-1" strike="noStrike">
              <a:solidFill>
                <a:srgbClr val="000000"/>
              </a:solidFill>
              <a:latin typeface="Arial"/>
            </a:endParaRPr>
          </a:p>
        </p:txBody>
      </p:sp>
      <p:pic>
        <p:nvPicPr>
          <p:cNvPr id="119" name="Obraz 1" descr=""/>
          <p:cNvPicPr/>
          <p:nvPr/>
        </p:nvPicPr>
        <p:blipFill>
          <a:blip r:embed="rId1"/>
          <a:stretch/>
        </p:blipFill>
        <p:spPr>
          <a:xfrm>
            <a:off x="2405160" y="1664640"/>
            <a:ext cx="5268600" cy="326664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TextShape 1"/>
          <p:cNvSpPr txBox="1"/>
          <p:nvPr/>
        </p:nvSpPr>
        <p:spPr>
          <a:xfrm>
            <a:off x="504000" y="226080"/>
            <a:ext cx="9071280" cy="946080"/>
          </a:xfrm>
          <a:prstGeom prst="rect">
            <a:avLst/>
          </a:prstGeom>
          <a:noFill/>
          <a:ln>
            <a:noFill/>
          </a:ln>
        </p:spPr>
        <p:txBody>
          <a:bodyPr lIns="0" rIns="0" tIns="0" bIns="0" anchor="ctr">
            <a:noAutofit/>
          </a:bodyPr>
          <a:p>
            <a:pPr>
              <a:lnSpc>
                <a:spcPct val="90000"/>
              </a:lnSpc>
            </a:pPr>
            <a:r>
              <a:rPr b="0" lang="en-GB" sz="2400" spc="-1" strike="noStrike">
                <a:solidFill>
                  <a:srgbClr val="000000"/>
                </a:solidFill>
                <a:latin typeface="Arial"/>
                <a:ea typeface="DejaVu Sans"/>
              </a:rPr>
              <a:t>IonSAT</a:t>
            </a:r>
            <a:br/>
            <a:r>
              <a:rPr b="0" lang="de-DE" sz="2400" spc="-1" strike="noStrike">
                <a:solidFill>
                  <a:srgbClr val="000000"/>
                </a:solidFill>
                <a:latin typeface="Arial"/>
                <a:ea typeface="DejaVu Sans"/>
              </a:rPr>
              <a:t>I.123b SOLERA-drift</a:t>
            </a:r>
            <a:br/>
            <a:r>
              <a:rPr b="0" lang="de-DE" sz="2400" spc="-1" strike="noStrike">
                <a:solidFill>
                  <a:srgbClr val="000000"/>
                </a:solidFill>
                <a:latin typeface="Arial"/>
                <a:ea typeface="DejaVu Sans"/>
              </a:rPr>
              <a:t>I.123e SOLERA-drift warning</a:t>
            </a:r>
            <a:endParaRPr b="0" lang="de-DE" sz="2400" spc="-1" strike="noStrike">
              <a:solidFill>
                <a:srgbClr val="000000"/>
              </a:solidFill>
              <a:latin typeface="Arial"/>
            </a:endParaRPr>
          </a:p>
        </p:txBody>
      </p:sp>
      <p:pic>
        <p:nvPicPr>
          <p:cNvPr id="121" name="Picture 4" descr=""/>
          <p:cNvPicPr/>
          <p:nvPr/>
        </p:nvPicPr>
        <p:blipFill>
          <a:blip r:embed="rId1"/>
          <a:stretch/>
        </p:blipFill>
        <p:spPr>
          <a:xfrm>
            <a:off x="3091680" y="1370160"/>
            <a:ext cx="3638160" cy="2730600"/>
          </a:xfrm>
          <a:prstGeom prst="rect">
            <a:avLst/>
          </a:prstGeom>
          <a:ln>
            <a:noFill/>
          </a:ln>
        </p:spPr>
      </p:pic>
      <p:sp>
        <p:nvSpPr>
          <p:cNvPr id="122" name="CustomShape 2"/>
          <p:cNvSpPr/>
          <p:nvPr/>
        </p:nvSpPr>
        <p:spPr>
          <a:xfrm>
            <a:off x="2427840" y="4532040"/>
            <a:ext cx="4966200" cy="625320"/>
          </a:xfrm>
          <a:prstGeom prst="rect">
            <a:avLst/>
          </a:prstGeom>
          <a:ln/>
        </p:spPr>
        <p:style>
          <a:lnRef idx="2">
            <a:schemeClr val="dk1"/>
          </a:lnRef>
          <a:fillRef idx="1">
            <a:schemeClr val="lt1"/>
          </a:fillRef>
          <a:effectRef idx="0">
            <a:schemeClr val="dk1"/>
          </a:effectRef>
          <a:fontRef idx="minor"/>
        </p:style>
        <p:txBody>
          <a:bodyPr lIns="90000" rIns="90000" tIns="45000" bIns="45000" anchor="ctr">
            <a:noAutofit/>
          </a:bodyPr>
          <a:p>
            <a:pPr marL="449640">
              <a:lnSpc>
                <a:spcPct val="115000"/>
              </a:lnSpc>
              <a:spcAft>
                <a:spcPts val="1001"/>
              </a:spcAft>
            </a:pPr>
            <a:r>
              <a:rPr b="0" lang="en-US" sz="800" spc="-1" strike="noStrike">
                <a:solidFill>
                  <a:srgbClr val="000000"/>
                </a:solidFill>
                <a:latin typeface="Lucida Console"/>
                <a:ea typeface="Calibri"/>
              </a:rPr>
              <a:t>SOLERA-drift Latest Issue Time: 2020-11-17 05:01:30 GPS Time</a:t>
            </a:r>
            <a:endParaRPr b="0" lang="en-US" sz="800" spc="-1" strike="noStrike">
              <a:latin typeface="Arial"/>
            </a:endParaRPr>
          </a:p>
          <a:p>
            <a:pPr marL="449640">
              <a:lnSpc>
                <a:spcPct val="115000"/>
              </a:lnSpc>
              <a:spcAft>
                <a:spcPts val="1001"/>
              </a:spcAft>
            </a:pPr>
            <a:r>
              <a:rPr b="0" lang="en-US" sz="800" spc="-1" strike="noStrike">
                <a:solidFill>
                  <a:srgbClr val="000000"/>
                </a:solidFill>
                <a:latin typeface="Lucida Console"/>
                <a:ea typeface="Calibri"/>
              </a:rPr>
              <a:t>SOLERA value of 2 TECUs at subsolar point, equivalent to EUV flux rat</a:t>
            </a:r>
            <a:endParaRPr b="0" lang="en-US" sz="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TextShape 1"/>
          <p:cNvSpPr txBox="1"/>
          <p:nvPr/>
        </p:nvSpPr>
        <p:spPr>
          <a:xfrm>
            <a:off x="504000" y="226080"/>
            <a:ext cx="9071280" cy="946080"/>
          </a:xfrm>
          <a:prstGeom prst="rect">
            <a:avLst/>
          </a:prstGeom>
          <a:noFill/>
          <a:ln>
            <a:noFill/>
          </a:ln>
        </p:spPr>
        <p:txBody>
          <a:bodyPr lIns="0" rIns="0" tIns="0" bIns="0" anchor="ctr">
            <a:noAutofit/>
          </a:bodyPr>
          <a:p>
            <a:pPr>
              <a:lnSpc>
                <a:spcPct val="90000"/>
              </a:lnSpc>
            </a:pPr>
            <a:r>
              <a:rPr b="0" lang="en-GB" sz="2400" spc="-1" strike="noStrike">
                <a:solidFill>
                  <a:srgbClr val="000000"/>
                </a:solidFill>
                <a:latin typeface="Arial"/>
                <a:ea typeface="DejaVu Sans"/>
              </a:rPr>
              <a:t>IonSAT</a:t>
            </a:r>
            <a:br/>
            <a:r>
              <a:rPr b="0" lang="en-US" sz="2400" spc="-1" strike="noStrike">
                <a:solidFill>
                  <a:srgbClr val="000000"/>
                </a:solidFill>
                <a:latin typeface="Arial"/>
                <a:ea typeface="DejaVu Sans"/>
              </a:rPr>
              <a:t>I.123a SISTED (Sunlit Ionosphere Sudden TEC Enhancement)</a:t>
            </a:r>
            <a:br/>
            <a:r>
              <a:rPr b="0" lang="de-DE" sz="2400" spc="-1" strike="noStrike">
                <a:solidFill>
                  <a:srgbClr val="000000"/>
                </a:solidFill>
                <a:latin typeface="Arial"/>
                <a:ea typeface="DejaVu Sans"/>
              </a:rPr>
              <a:t>I.123d SISTED warning</a:t>
            </a:r>
            <a:endParaRPr b="0" lang="de-DE" sz="2400" spc="-1" strike="noStrike">
              <a:solidFill>
                <a:srgbClr val="000000"/>
              </a:solidFill>
              <a:latin typeface="Arial"/>
            </a:endParaRPr>
          </a:p>
        </p:txBody>
      </p:sp>
      <p:pic>
        <p:nvPicPr>
          <p:cNvPr id="124" name="Picture 15" descr=""/>
          <p:cNvPicPr/>
          <p:nvPr/>
        </p:nvPicPr>
        <p:blipFill>
          <a:blip r:embed="rId1"/>
          <a:stretch/>
        </p:blipFill>
        <p:spPr>
          <a:xfrm>
            <a:off x="3220560" y="1563120"/>
            <a:ext cx="3638160" cy="2760840"/>
          </a:xfrm>
          <a:prstGeom prst="rect">
            <a:avLst/>
          </a:prstGeom>
          <a:ln>
            <a:noFill/>
          </a:ln>
        </p:spPr>
      </p:pic>
      <p:sp>
        <p:nvSpPr>
          <p:cNvPr id="125" name="CustomShape 2"/>
          <p:cNvSpPr/>
          <p:nvPr/>
        </p:nvSpPr>
        <p:spPr>
          <a:xfrm>
            <a:off x="2556360" y="4714920"/>
            <a:ext cx="4966200" cy="625320"/>
          </a:xfrm>
          <a:prstGeom prst="rect">
            <a:avLst/>
          </a:prstGeom>
          <a:ln/>
        </p:spPr>
        <p:style>
          <a:lnRef idx="2">
            <a:schemeClr val="dk1"/>
          </a:lnRef>
          <a:fillRef idx="1">
            <a:schemeClr val="lt1"/>
          </a:fillRef>
          <a:effectRef idx="0">
            <a:schemeClr val="dk1"/>
          </a:effectRef>
          <a:fontRef idx="minor"/>
        </p:style>
        <p:txBody>
          <a:bodyPr lIns="90000" rIns="90000" tIns="45000" bIns="45000" anchor="ctr">
            <a:noAutofit/>
          </a:bodyPr>
          <a:p>
            <a:pPr marL="449640">
              <a:lnSpc>
                <a:spcPct val="115000"/>
              </a:lnSpc>
              <a:spcAft>
                <a:spcPts val="1001"/>
              </a:spcAft>
            </a:pPr>
            <a:r>
              <a:rPr b="0" lang="en-GB" sz="800" spc="-1" strike="noStrike">
                <a:solidFill>
                  <a:srgbClr val="000000"/>
                </a:solidFill>
                <a:latin typeface="Lucida Console"/>
                <a:ea typeface="Calibri"/>
              </a:rPr>
              <a:t>SISTED Latest Issue Time: 2020-11-17 05:01:30 GPS Time</a:t>
            </a:r>
            <a:endParaRPr b="0" lang="en-US" sz="800" spc="-1" strike="noStrike">
              <a:latin typeface="Arial"/>
            </a:endParaRPr>
          </a:p>
          <a:p>
            <a:pPr marL="449640">
              <a:lnSpc>
                <a:spcPct val="115000"/>
              </a:lnSpc>
              <a:spcAft>
                <a:spcPts val="1001"/>
              </a:spcAft>
            </a:pPr>
            <a:r>
              <a:rPr b="0" lang="en-GB" sz="800" spc="-1" strike="noStrike">
                <a:solidFill>
                  <a:srgbClr val="000000"/>
                </a:solidFill>
                <a:latin typeface="Lucida Console"/>
                <a:ea typeface="Calibri"/>
              </a:rPr>
              <a:t>simultaneous ionospheric TEC increase in 93% Sunlit GNSS rays</a:t>
            </a:r>
            <a:endParaRPr b="0" lang="en-US" sz="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CustomShape 1"/>
          <p:cNvSpPr/>
          <p:nvPr/>
        </p:nvSpPr>
        <p:spPr>
          <a:xfrm>
            <a:off x="274320" y="182880"/>
            <a:ext cx="9692280" cy="15519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en-GB" sz="4800" spc="-1" strike="noStrike">
                <a:solidFill>
                  <a:srgbClr val="ff0000"/>
                </a:solidFill>
                <a:latin typeface="NotesEsa"/>
                <a:ea typeface="DejaVu Sans"/>
              </a:rPr>
              <a:t>Issue time of the data: </a:t>
            </a:r>
            <a:endParaRPr b="0" lang="en-US" sz="4800" spc="-1" strike="noStrike">
              <a:latin typeface="Arial"/>
            </a:endParaRPr>
          </a:p>
          <a:p>
            <a:pPr algn="just">
              <a:lnSpc>
                <a:spcPct val="100000"/>
              </a:lnSpc>
            </a:pPr>
            <a:r>
              <a:rPr b="0" lang="en-GB" sz="4800" spc="-1" strike="noStrike">
                <a:solidFill>
                  <a:srgbClr val="ff0000"/>
                </a:solidFill>
                <a:latin typeface="NotesEsa"/>
                <a:ea typeface="DejaVu Sans"/>
              </a:rPr>
              <a:t>	</a:t>
            </a:r>
            <a:r>
              <a:rPr b="0" lang="en-GB" sz="4800" spc="-1" strike="noStrike">
                <a:solidFill>
                  <a:srgbClr val="ff0000"/>
                </a:solidFill>
                <a:latin typeface="NotesEsa"/>
                <a:ea typeface="DejaVu Sans"/>
              </a:rPr>
              <a:t>YYYY – M1 – D2   UTC</a:t>
            </a:r>
            <a:endParaRPr b="0" lang="en-US" sz="4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CustomShape 1"/>
          <p:cNvSpPr/>
          <p:nvPr/>
        </p:nvSpPr>
        <p:spPr>
          <a:xfrm>
            <a:off x="504000" y="226080"/>
            <a:ext cx="9071280" cy="946080"/>
          </a:xfrm>
          <a:prstGeom prst="rect">
            <a:avLst/>
          </a:prstGeom>
          <a:noFill/>
          <a:ln>
            <a:noFill/>
          </a:ln>
        </p:spPr>
        <p:style>
          <a:lnRef idx="0"/>
          <a:fillRef idx="0"/>
          <a:effectRef idx="0"/>
          <a:fontRef idx="minor"/>
        </p:style>
      </p:sp>
      <p:sp>
        <p:nvSpPr>
          <p:cNvPr id="85" name="CustomShape 2"/>
          <p:cNvSpPr/>
          <p:nvPr/>
        </p:nvSpPr>
        <p:spPr>
          <a:xfrm>
            <a:off x="504000" y="1326600"/>
            <a:ext cx="9071280" cy="3287880"/>
          </a:xfrm>
          <a:prstGeom prst="rect">
            <a:avLst/>
          </a:prstGeom>
          <a:noFill/>
          <a:ln>
            <a:noFill/>
          </a:ln>
        </p:spPr>
        <p:style>
          <a:lnRef idx="0"/>
          <a:fillRef idx="0"/>
          <a:effectRef idx="0"/>
          <a:fontRef idx="minor"/>
        </p:style>
      </p:sp>
      <p:sp>
        <p:nvSpPr>
          <p:cNvPr id="86" name="TextShape 3"/>
          <p:cNvSpPr txBox="1"/>
          <p:nvPr/>
        </p:nvSpPr>
        <p:spPr>
          <a:xfrm>
            <a:off x="504000" y="226080"/>
            <a:ext cx="9071280" cy="946080"/>
          </a:xfrm>
          <a:prstGeom prst="rect">
            <a:avLst/>
          </a:prstGeom>
          <a:noFill/>
          <a:ln>
            <a:noFill/>
          </a:ln>
        </p:spPr>
        <p:txBody>
          <a:bodyPr lIns="0" rIns="0" tIns="0" bIns="0" anchor="ctr">
            <a:noAutofit/>
          </a:bodyPr>
          <a:p>
            <a:pPr>
              <a:lnSpc>
                <a:spcPct val="90000"/>
              </a:lnSpc>
            </a:pPr>
            <a:r>
              <a:rPr b="0" lang="en-GB" sz="2400" spc="-1" strike="noStrike">
                <a:solidFill>
                  <a:srgbClr val="000000"/>
                </a:solidFill>
                <a:latin typeface="Arial"/>
                <a:ea typeface="DejaVu Sans"/>
              </a:rPr>
              <a:t>NMA</a:t>
            </a:r>
            <a:br/>
            <a:r>
              <a:rPr b="0" lang="en-US" sz="2400" spc="-1" strike="noStrike">
                <a:solidFill>
                  <a:srgbClr val="000000"/>
                </a:solidFill>
                <a:latin typeface="Arial"/>
                <a:ea typeface="DejaVu Sans"/>
              </a:rPr>
              <a:t>I.109a ROTI maps (Northern Europe) </a:t>
            </a:r>
            <a:endParaRPr b="0" lang="de-DE" sz="2400" spc="-1" strike="noStrike">
              <a:solidFill>
                <a:srgbClr val="000000"/>
              </a:solidFill>
              <a:latin typeface="Arial"/>
            </a:endParaRPr>
          </a:p>
        </p:txBody>
      </p:sp>
      <p:grpSp>
        <p:nvGrpSpPr>
          <p:cNvPr id="87" name="Group 4"/>
          <p:cNvGrpSpPr/>
          <p:nvPr/>
        </p:nvGrpSpPr>
        <p:grpSpPr>
          <a:xfrm>
            <a:off x="2679840" y="1826280"/>
            <a:ext cx="4719240" cy="2994840"/>
            <a:chOff x="2679840" y="1826280"/>
            <a:chExt cx="4719240" cy="2994840"/>
          </a:xfrm>
        </p:grpSpPr>
        <p:pic>
          <p:nvPicPr>
            <p:cNvPr id="88" name="Grafik 5" descr=""/>
            <p:cNvPicPr/>
            <p:nvPr/>
          </p:nvPicPr>
          <p:blipFill>
            <a:blip r:embed="rId1"/>
            <a:stretch/>
          </p:blipFill>
          <p:spPr>
            <a:xfrm>
              <a:off x="2679840" y="1826280"/>
              <a:ext cx="4719240" cy="2994840"/>
            </a:xfrm>
            <a:prstGeom prst="rect">
              <a:avLst/>
            </a:prstGeom>
            <a:ln>
              <a:noFill/>
            </a:ln>
          </p:spPr>
        </p:pic>
        <p:sp>
          <p:nvSpPr>
            <p:cNvPr id="89" name="CustomShape 5"/>
            <p:cNvSpPr/>
            <p:nvPr/>
          </p:nvSpPr>
          <p:spPr>
            <a:xfrm>
              <a:off x="3810240" y="1980720"/>
              <a:ext cx="1262880" cy="240840"/>
            </a:xfrm>
            <a:prstGeom prst="rect">
              <a:avLst/>
            </a:prstGeom>
            <a:ln>
              <a:noFill/>
            </a:ln>
          </p:spPr>
          <p:style>
            <a:lnRef idx="2">
              <a:schemeClr val="accent1"/>
            </a:lnRef>
            <a:fillRef idx="1">
              <a:schemeClr val="lt1"/>
            </a:fillRef>
            <a:effectRef idx="0">
              <a:schemeClr val="accent1"/>
            </a:effectRef>
            <a:fontRef idx="minor"/>
          </p:style>
          <p:txBody>
            <a:bodyPr lIns="90000" rIns="90000" tIns="45000" bIns="45000" anchor="ctr">
              <a:noAutofit/>
            </a:bodyPr>
            <a:p>
              <a:pPr algn="ctr">
                <a:lnSpc>
                  <a:spcPct val="100000"/>
                </a:lnSpc>
              </a:pPr>
              <a:r>
                <a:rPr b="0" lang="de-DE" sz="1600" spc="-1" strike="noStrike">
                  <a:solidFill>
                    <a:srgbClr val="000000"/>
                  </a:solidFill>
                  <a:latin typeface="Arial"/>
                  <a:ea typeface="DejaVu Sans"/>
                </a:rPr>
                <a:t>2017-09-07</a:t>
              </a:r>
              <a:endParaRPr b="0" lang="en-US" sz="1600" spc="-1" strike="noStrike">
                <a:latin typeface="Arial"/>
              </a:endParaRPr>
            </a:p>
          </p:txBody>
        </p:sp>
      </p:gr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CustomShape 1"/>
          <p:cNvSpPr/>
          <p:nvPr/>
        </p:nvSpPr>
        <p:spPr>
          <a:xfrm>
            <a:off x="504000" y="226080"/>
            <a:ext cx="9071280" cy="946080"/>
          </a:xfrm>
          <a:prstGeom prst="rect">
            <a:avLst/>
          </a:prstGeom>
          <a:noFill/>
          <a:ln>
            <a:noFill/>
          </a:ln>
        </p:spPr>
        <p:style>
          <a:lnRef idx="0"/>
          <a:fillRef idx="0"/>
          <a:effectRef idx="0"/>
          <a:fontRef idx="minor"/>
        </p:style>
      </p:sp>
      <p:sp>
        <p:nvSpPr>
          <p:cNvPr id="91" name="CustomShape 2"/>
          <p:cNvSpPr/>
          <p:nvPr/>
        </p:nvSpPr>
        <p:spPr>
          <a:xfrm>
            <a:off x="504000" y="1326600"/>
            <a:ext cx="9071280" cy="3287880"/>
          </a:xfrm>
          <a:prstGeom prst="rect">
            <a:avLst/>
          </a:prstGeom>
          <a:noFill/>
          <a:ln>
            <a:noFill/>
          </a:ln>
        </p:spPr>
        <p:style>
          <a:lnRef idx="0"/>
          <a:fillRef idx="0"/>
          <a:effectRef idx="0"/>
          <a:fontRef idx="minor"/>
        </p:style>
      </p:sp>
      <p:sp>
        <p:nvSpPr>
          <p:cNvPr id="92" name="TextShape 3"/>
          <p:cNvSpPr txBox="1"/>
          <p:nvPr/>
        </p:nvSpPr>
        <p:spPr>
          <a:xfrm>
            <a:off x="504000" y="226080"/>
            <a:ext cx="9071280" cy="946080"/>
          </a:xfrm>
          <a:prstGeom prst="rect">
            <a:avLst/>
          </a:prstGeom>
          <a:noFill/>
          <a:ln>
            <a:noFill/>
          </a:ln>
        </p:spPr>
        <p:txBody>
          <a:bodyPr lIns="0" rIns="0" tIns="0" bIns="0" anchor="ctr">
            <a:noAutofit/>
          </a:bodyPr>
          <a:p>
            <a:pPr>
              <a:lnSpc>
                <a:spcPct val="90000"/>
              </a:lnSpc>
            </a:pPr>
            <a:r>
              <a:rPr b="0" lang="en-GB" sz="2400" spc="-1" strike="noStrike">
                <a:solidFill>
                  <a:srgbClr val="000000"/>
                </a:solidFill>
                <a:latin typeface="Arial"/>
                <a:ea typeface="DejaVu Sans"/>
              </a:rPr>
              <a:t>NMA</a:t>
            </a:r>
            <a:br/>
            <a:r>
              <a:rPr b="0" lang="en-US" sz="2400" spc="-1" strike="noStrike">
                <a:solidFill>
                  <a:srgbClr val="000000"/>
                </a:solidFill>
                <a:latin typeface="Arial"/>
                <a:ea typeface="DejaVu Sans"/>
              </a:rPr>
              <a:t>I.109a ROTI maps (Northern Europe) </a:t>
            </a:r>
            <a:endParaRPr b="0" lang="de-DE" sz="2400" spc="-1" strike="noStrike">
              <a:solidFill>
                <a:srgbClr val="000000"/>
              </a:solidFill>
              <a:latin typeface="Arial"/>
            </a:endParaRPr>
          </a:p>
        </p:txBody>
      </p:sp>
      <p:grpSp>
        <p:nvGrpSpPr>
          <p:cNvPr id="93" name="Group 4"/>
          <p:cNvGrpSpPr/>
          <p:nvPr/>
        </p:nvGrpSpPr>
        <p:grpSpPr>
          <a:xfrm>
            <a:off x="2612160" y="1908360"/>
            <a:ext cx="4855320" cy="2994840"/>
            <a:chOff x="2612160" y="1908360"/>
            <a:chExt cx="4855320" cy="2994840"/>
          </a:xfrm>
        </p:grpSpPr>
        <p:pic>
          <p:nvPicPr>
            <p:cNvPr id="94" name="Grafik 8" descr=""/>
            <p:cNvPicPr/>
            <p:nvPr/>
          </p:nvPicPr>
          <p:blipFill>
            <a:blip r:embed="rId1"/>
            <a:stretch/>
          </p:blipFill>
          <p:spPr>
            <a:xfrm>
              <a:off x="2612160" y="1908360"/>
              <a:ext cx="4855320" cy="2994840"/>
            </a:xfrm>
            <a:prstGeom prst="rect">
              <a:avLst/>
            </a:prstGeom>
            <a:ln>
              <a:noFill/>
            </a:ln>
          </p:spPr>
        </p:pic>
        <p:sp>
          <p:nvSpPr>
            <p:cNvPr id="95" name="CustomShape 5"/>
            <p:cNvSpPr/>
            <p:nvPr/>
          </p:nvSpPr>
          <p:spPr>
            <a:xfrm>
              <a:off x="3833280" y="2069640"/>
              <a:ext cx="1262880" cy="240840"/>
            </a:xfrm>
            <a:prstGeom prst="rect">
              <a:avLst/>
            </a:prstGeom>
            <a:ln>
              <a:noFill/>
            </a:ln>
          </p:spPr>
          <p:style>
            <a:lnRef idx="2">
              <a:schemeClr val="accent1"/>
            </a:lnRef>
            <a:fillRef idx="1">
              <a:schemeClr val="lt1"/>
            </a:fillRef>
            <a:effectRef idx="0">
              <a:schemeClr val="accent1"/>
            </a:effectRef>
            <a:fontRef idx="minor"/>
          </p:style>
          <p:txBody>
            <a:bodyPr lIns="90000" rIns="90000" tIns="45000" bIns="45000" anchor="ctr">
              <a:noAutofit/>
            </a:bodyPr>
            <a:p>
              <a:pPr algn="ctr">
                <a:lnSpc>
                  <a:spcPct val="100000"/>
                </a:lnSpc>
              </a:pPr>
              <a:r>
                <a:rPr b="0" lang="de-DE" sz="1600" spc="-1" strike="noStrike">
                  <a:solidFill>
                    <a:srgbClr val="000000"/>
                  </a:solidFill>
                  <a:latin typeface="Arial"/>
                  <a:ea typeface="DejaVu Sans"/>
                </a:rPr>
                <a:t>2017-09-07</a:t>
              </a:r>
              <a:endParaRPr b="0" lang="en-US" sz="1600" spc="-1" strike="noStrike">
                <a:latin typeface="Arial"/>
              </a:endParaRPr>
            </a:p>
          </p:txBody>
        </p:sp>
      </p:gr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CustomShape 1"/>
          <p:cNvSpPr/>
          <p:nvPr/>
        </p:nvSpPr>
        <p:spPr>
          <a:xfrm>
            <a:off x="504000" y="226080"/>
            <a:ext cx="9071280" cy="946080"/>
          </a:xfrm>
          <a:prstGeom prst="rect">
            <a:avLst/>
          </a:prstGeom>
          <a:noFill/>
          <a:ln>
            <a:noFill/>
          </a:ln>
        </p:spPr>
        <p:style>
          <a:lnRef idx="0"/>
          <a:fillRef idx="0"/>
          <a:effectRef idx="0"/>
          <a:fontRef idx="minor"/>
        </p:style>
      </p:sp>
      <p:sp>
        <p:nvSpPr>
          <p:cNvPr id="97" name="CustomShape 2"/>
          <p:cNvSpPr/>
          <p:nvPr/>
        </p:nvSpPr>
        <p:spPr>
          <a:xfrm>
            <a:off x="504000" y="1326600"/>
            <a:ext cx="9071280" cy="3287880"/>
          </a:xfrm>
          <a:prstGeom prst="rect">
            <a:avLst/>
          </a:prstGeom>
          <a:noFill/>
          <a:ln>
            <a:noFill/>
          </a:ln>
        </p:spPr>
        <p:style>
          <a:lnRef idx="0"/>
          <a:fillRef idx="0"/>
          <a:effectRef idx="0"/>
          <a:fontRef idx="minor"/>
        </p:style>
      </p:sp>
      <p:sp>
        <p:nvSpPr>
          <p:cNvPr id="98" name="TextShape 3"/>
          <p:cNvSpPr txBox="1"/>
          <p:nvPr/>
        </p:nvSpPr>
        <p:spPr>
          <a:xfrm>
            <a:off x="504000" y="226080"/>
            <a:ext cx="9071280" cy="946080"/>
          </a:xfrm>
          <a:prstGeom prst="rect">
            <a:avLst/>
          </a:prstGeom>
          <a:noFill/>
          <a:ln>
            <a:noFill/>
          </a:ln>
        </p:spPr>
        <p:txBody>
          <a:bodyPr lIns="0" rIns="0" tIns="0" bIns="0" anchor="ctr">
            <a:noAutofit/>
          </a:bodyPr>
          <a:p>
            <a:pPr>
              <a:lnSpc>
                <a:spcPct val="90000"/>
              </a:lnSpc>
            </a:pPr>
            <a:r>
              <a:rPr b="0" lang="en-GB" sz="2400" spc="-1" strike="noStrike">
                <a:solidFill>
                  <a:srgbClr val="000000"/>
                </a:solidFill>
                <a:latin typeface="Arial"/>
                <a:ea typeface="DejaVu Sans"/>
              </a:rPr>
              <a:t>NMA</a:t>
            </a:r>
            <a:br/>
            <a:r>
              <a:rPr b="0" lang="it-IT" sz="2400" spc="-1" strike="noStrike">
                <a:solidFill>
                  <a:srgbClr val="000000"/>
                </a:solidFill>
                <a:latin typeface="Arial"/>
                <a:ea typeface="DejaVu Sans"/>
              </a:rPr>
              <a:t>I.109b ROTI@Ground maps (Fennoscandia)</a:t>
            </a:r>
            <a:endParaRPr b="0" lang="de-DE" sz="2400" spc="-1" strike="noStrike">
              <a:solidFill>
                <a:srgbClr val="000000"/>
              </a:solidFill>
              <a:latin typeface="Arial"/>
            </a:endParaRPr>
          </a:p>
        </p:txBody>
      </p:sp>
      <p:grpSp>
        <p:nvGrpSpPr>
          <p:cNvPr id="99" name="Group 4"/>
          <p:cNvGrpSpPr/>
          <p:nvPr/>
        </p:nvGrpSpPr>
        <p:grpSpPr>
          <a:xfrm>
            <a:off x="2494800" y="1604520"/>
            <a:ext cx="5089680" cy="3391200"/>
            <a:chOff x="2494800" y="1604520"/>
            <a:chExt cx="5089680" cy="3391200"/>
          </a:xfrm>
        </p:grpSpPr>
        <p:pic>
          <p:nvPicPr>
            <p:cNvPr id="100" name="Grafik 11" descr=""/>
            <p:cNvPicPr/>
            <p:nvPr/>
          </p:nvPicPr>
          <p:blipFill>
            <a:blip r:embed="rId1"/>
            <a:stretch/>
          </p:blipFill>
          <p:spPr>
            <a:xfrm>
              <a:off x="2494800" y="1604520"/>
              <a:ext cx="5089680" cy="3391200"/>
            </a:xfrm>
            <a:prstGeom prst="rect">
              <a:avLst/>
            </a:prstGeom>
            <a:ln>
              <a:noFill/>
            </a:ln>
          </p:spPr>
        </p:pic>
        <p:sp>
          <p:nvSpPr>
            <p:cNvPr id="101" name="CustomShape 5"/>
            <p:cNvSpPr/>
            <p:nvPr/>
          </p:nvSpPr>
          <p:spPr>
            <a:xfrm>
              <a:off x="3795480" y="1792800"/>
              <a:ext cx="1262880" cy="240840"/>
            </a:xfrm>
            <a:prstGeom prst="rect">
              <a:avLst/>
            </a:prstGeom>
            <a:ln>
              <a:noFill/>
            </a:ln>
          </p:spPr>
          <p:style>
            <a:lnRef idx="2">
              <a:schemeClr val="accent1"/>
            </a:lnRef>
            <a:fillRef idx="1">
              <a:schemeClr val="lt1"/>
            </a:fillRef>
            <a:effectRef idx="0">
              <a:schemeClr val="accent1"/>
            </a:effectRef>
            <a:fontRef idx="minor"/>
          </p:style>
          <p:txBody>
            <a:bodyPr lIns="90000" rIns="90000" tIns="45000" bIns="45000" anchor="ctr">
              <a:noAutofit/>
            </a:bodyPr>
            <a:p>
              <a:pPr algn="ctr">
                <a:lnSpc>
                  <a:spcPct val="100000"/>
                </a:lnSpc>
              </a:pPr>
              <a:r>
                <a:rPr b="0" lang="de-DE" sz="1600" spc="-1" strike="noStrike">
                  <a:solidFill>
                    <a:srgbClr val="000000"/>
                  </a:solidFill>
                  <a:latin typeface="Arial"/>
                  <a:ea typeface="DejaVu Sans"/>
                </a:rPr>
                <a:t>2017-09-07</a:t>
              </a:r>
              <a:endParaRPr b="0" lang="en-US" sz="1600" spc="-1" strike="noStrike">
                <a:latin typeface="Arial"/>
              </a:endParaRPr>
            </a:p>
          </p:txBody>
        </p:sp>
      </p:gr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TextShape 1"/>
          <p:cNvSpPr txBox="1"/>
          <p:nvPr/>
        </p:nvSpPr>
        <p:spPr>
          <a:xfrm>
            <a:off x="504000" y="226080"/>
            <a:ext cx="9071280" cy="946080"/>
          </a:xfrm>
          <a:prstGeom prst="rect">
            <a:avLst/>
          </a:prstGeom>
          <a:noFill/>
          <a:ln>
            <a:noFill/>
          </a:ln>
        </p:spPr>
        <p:txBody>
          <a:bodyPr lIns="0" rIns="0" tIns="0" bIns="0" anchor="ctr">
            <a:noAutofit/>
          </a:bodyPr>
          <a:p>
            <a:pPr>
              <a:lnSpc>
                <a:spcPct val="90000"/>
              </a:lnSpc>
            </a:pPr>
            <a:r>
              <a:rPr b="0" lang="en-GB" sz="2400" spc="-1" strike="noStrike">
                <a:solidFill>
                  <a:srgbClr val="000000"/>
                </a:solidFill>
                <a:latin typeface="Arial"/>
                <a:ea typeface="DejaVu Sans"/>
              </a:rPr>
              <a:t>NMA</a:t>
            </a:r>
            <a:br/>
            <a:r>
              <a:rPr b="0" lang="en-US" sz="2400" spc="-1" strike="noStrike">
                <a:solidFill>
                  <a:srgbClr val="000000"/>
                </a:solidFill>
                <a:latin typeface="Arial"/>
                <a:ea typeface="DejaVu Sans"/>
              </a:rPr>
              <a:t>I.110a S4 maps (Northern Europe) </a:t>
            </a:r>
            <a:endParaRPr b="0" lang="de-DE" sz="2400" spc="-1" strike="noStrike">
              <a:solidFill>
                <a:srgbClr val="000000"/>
              </a:solidFill>
              <a:latin typeface="Arial"/>
            </a:endParaRPr>
          </a:p>
        </p:txBody>
      </p:sp>
      <p:grpSp>
        <p:nvGrpSpPr>
          <p:cNvPr id="103" name="Group 2"/>
          <p:cNvGrpSpPr/>
          <p:nvPr/>
        </p:nvGrpSpPr>
        <p:grpSpPr>
          <a:xfrm>
            <a:off x="2390400" y="1677600"/>
            <a:ext cx="4927680" cy="3101040"/>
            <a:chOff x="2390400" y="1677600"/>
            <a:chExt cx="4927680" cy="3101040"/>
          </a:xfrm>
        </p:grpSpPr>
        <p:pic>
          <p:nvPicPr>
            <p:cNvPr id="104" name="Grafik 3" descr=""/>
            <p:cNvPicPr/>
            <p:nvPr/>
          </p:nvPicPr>
          <p:blipFill>
            <a:blip r:embed="rId1"/>
            <a:stretch/>
          </p:blipFill>
          <p:spPr>
            <a:xfrm>
              <a:off x="2390400" y="1677600"/>
              <a:ext cx="4927680" cy="3101040"/>
            </a:xfrm>
            <a:prstGeom prst="rect">
              <a:avLst/>
            </a:prstGeom>
            <a:ln>
              <a:noFill/>
            </a:ln>
          </p:spPr>
        </p:pic>
        <p:sp>
          <p:nvSpPr>
            <p:cNvPr id="105" name="CustomShape 3"/>
            <p:cNvSpPr/>
            <p:nvPr/>
          </p:nvSpPr>
          <p:spPr>
            <a:xfrm>
              <a:off x="3591360" y="1845000"/>
              <a:ext cx="1262880" cy="240840"/>
            </a:xfrm>
            <a:prstGeom prst="rect">
              <a:avLst/>
            </a:prstGeom>
            <a:ln>
              <a:noFill/>
            </a:ln>
          </p:spPr>
          <p:style>
            <a:lnRef idx="2">
              <a:schemeClr val="accent1"/>
            </a:lnRef>
            <a:fillRef idx="1">
              <a:schemeClr val="lt1"/>
            </a:fillRef>
            <a:effectRef idx="0">
              <a:schemeClr val="accent1"/>
            </a:effectRef>
            <a:fontRef idx="minor"/>
          </p:style>
          <p:txBody>
            <a:bodyPr lIns="90000" rIns="90000" tIns="45000" bIns="45000" anchor="ctr">
              <a:noAutofit/>
            </a:bodyPr>
            <a:p>
              <a:pPr algn="ctr">
                <a:lnSpc>
                  <a:spcPct val="100000"/>
                </a:lnSpc>
              </a:pPr>
              <a:r>
                <a:rPr b="0" lang="de-DE" sz="1600" spc="-1" strike="noStrike">
                  <a:solidFill>
                    <a:srgbClr val="000000"/>
                  </a:solidFill>
                  <a:latin typeface="Arial"/>
                  <a:ea typeface="DejaVu Sans"/>
                </a:rPr>
                <a:t>2020-11-17</a:t>
              </a:r>
              <a:endParaRPr b="0" lang="en-US" sz="1600" spc="-1" strike="noStrike">
                <a:latin typeface="Arial"/>
              </a:endParaRPr>
            </a:p>
          </p:txBody>
        </p:sp>
      </p:gr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504000" y="226080"/>
            <a:ext cx="9071280" cy="946080"/>
          </a:xfrm>
          <a:prstGeom prst="rect">
            <a:avLst/>
          </a:prstGeom>
          <a:noFill/>
          <a:ln>
            <a:noFill/>
          </a:ln>
        </p:spPr>
        <p:txBody>
          <a:bodyPr lIns="0" rIns="0" tIns="0" bIns="0" anchor="ctr">
            <a:noAutofit/>
          </a:bodyPr>
          <a:p>
            <a:pPr>
              <a:lnSpc>
                <a:spcPct val="90000"/>
              </a:lnSpc>
            </a:pPr>
            <a:r>
              <a:rPr b="0" lang="en-GB" sz="2400" spc="-1" strike="noStrike">
                <a:solidFill>
                  <a:srgbClr val="000000"/>
                </a:solidFill>
                <a:latin typeface="Arial"/>
                <a:ea typeface="DejaVu Sans"/>
              </a:rPr>
              <a:t>NMA</a:t>
            </a:r>
            <a:br/>
            <a:r>
              <a:rPr b="0" lang="en-US" sz="2400" spc="-1" strike="noStrike">
                <a:solidFill>
                  <a:srgbClr val="000000"/>
                </a:solidFill>
                <a:latin typeface="Arial"/>
                <a:ea typeface="DejaVu Sans"/>
              </a:rPr>
              <a:t>I.110a S4 maps (Northern Europe) </a:t>
            </a:r>
            <a:endParaRPr b="0" lang="de-DE" sz="2400" spc="-1" strike="noStrike">
              <a:solidFill>
                <a:srgbClr val="000000"/>
              </a:solidFill>
              <a:latin typeface="Arial"/>
            </a:endParaRPr>
          </a:p>
        </p:txBody>
      </p:sp>
      <p:grpSp>
        <p:nvGrpSpPr>
          <p:cNvPr id="107" name="Group 2"/>
          <p:cNvGrpSpPr/>
          <p:nvPr/>
        </p:nvGrpSpPr>
        <p:grpSpPr>
          <a:xfrm>
            <a:off x="2611440" y="1691640"/>
            <a:ext cx="4856400" cy="3397680"/>
            <a:chOff x="2611440" y="1691640"/>
            <a:chExt cx="4856400" cy="3397680"/>
          </a:xfrm>
        </p:grpSpPr>
        <p:pic>
          <p:nvPicPr>
            <p:cNvPr id="108" name="Grafik 3" descr=""/>
            <p:cNvPicPr/>
            <p:nvPr/>
          </p:nvPicPr>
          <p:blipFill>
            <a:blip r:embed="rId1"/>
            <a:stretch/>
          </p:blipFill>
          <p:spPr>
            <a:xfrm>
              <a:off x="2611440" y="1691640"/>
              <a:ext cx="4856400" cy="3397680"/>
            </a:xfrm>
            <a:prstGeom prst="rect">
              <a:avLst/>
            </a:prstGeom>
            <a:ln>
              <a:noFill/>
            </a:ln>
          </p:spPr>
        </p:pic>
        <p:sp>
          <p:nvSpPr>
            <p:cNvPr id="109" name="CustomShape 3"/>
            <p:cNvSpPr/>
            <p:nvPr/>
          </p:nvSpPr>
          <p:spPr>
            <a:xfrm>
              <a:off x="3776760" y="1882080"/>
              <a:ext cx="1262880" cy="240840"/>
            </a:xfrm>
            <a:prstGeom prst="rect">
              <a:avLst/>
            </a:prstGeom>
            <a:ln>
              <a:noFill/>
            </a:ln>
          </p:spPr>
          <p:style>
            <a:lnRef idx="2">
              <a:schemeClr val="accent1"/>
            </a:lnRef>
            <a:fillRef idx="1">
              <a:schemeClr val="lt1"/>
            </a:fillRef>
            <a:effectRef idx="0">
              <a:schemeClr val="accent1"/>
            </a:effectRef>
            <a:fontRef idx="minor"/>
          </p:style>
          <p:txBody>
            <a:bodyPr lIns="90000" rIns="90000" tIns="45000" bIns="45000" anchor="ctr">
              <a:noAutofit/>
            </a:bodyPr>
            <a:p>
              <a:pPr algn="ctr">
                <a:lnSpc>
                  <a:spcPct val="100000"/>
                </a:lnSpc>
              </a:pPr>
              <a:r>
                <a:rPr b="0" lang="de-DE" sz="1600" spc="-1" strike="noStrike">
                  <a:solidFill>
                    <a:srgbClr val="000000"/>
                  </a:solidFill>
                  <a:latin typeface="Arial"/>
                  <a:ea typeface="DejaVu Sans"/>
                </a:rPr>
                <a:t>2020-11-17</a:t>
              </a:r>
              <a:endParaRPr b="0" lang="en-US" sz="1600" spc="-1" strike="noStrike">
                <a:latin typeface="Arial"/>
              </a:endParaRPr>
            </a:p>
          </p:txBody>
        </p:sp>
      </p:gr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CustomShape 1"/>
          <p:cNvSpPr/>
          <p:nvPr/>
        </p:nvSpPr>
        <p:spPr>
          <a:xfrm>
            <a:off x="504000" y="226080"/>
            <a:ext cx="9071280" cy="946080"/>
          </a:xfrm>
          <a:prstGeom prst="rect">
            <a:avLst/>
          </a:prstGeom>
          <a:noFill/>
          <a:ln>
            <a:noFill/>
          </a:ln>
        </p:spPr>
        <p:style>
          <a:lnRef idx="0"/>
          <a:fillRef idx="0"/>
          <a:effectRef idx="0"/>
          <a:fontRef idx="minor"/>
        </p:style>
      </p:sp>
      <p:sp>
        <p:nvSpPr>
          <p:cNvPr id="111" name="CustomShape 2"/>
          <p:cNvSpPr/>
          <p:nvPr/>
        </p:nvSpPr>
        <p:spPr>
          <a:xfrm>
            <a:off x="504000" y="1326600"/>
            <a:ext cx="9071280" cy="3287880"/>
          </a:xfrm>
          <a:prstGeom prst="rect">
            <a:avLst/>
          </a:prstGeom>
          <a:noFill/>
          <a:ln>
            <a:noFill/>
          </a:ln>
        </p:spPr>
        <p:style>
          <a:lnRef idx="0"/>
          <a:fillRef idx="0"/>
          <a:effectRef idx="0"/>
          <a:fontRef idx="minor"/>
        </p:style>
      </p:sp>
      <p:sp>
        <p:nvSpPr>
          <p:cNvPr id="112" name="TextShape 3"/>
          <p:cNvSpPr txBox="1"/>
          <p:nvPr/>
        </p:nvSpPr>
        <p:spPr>
          <a:xfrm>
            <a:off x="504000" y="226080"/>
            <a:ext cx="9071280" cy="946080"/>
          </a:xfrm>
          <a:prstGeom prst="rect">
            <a:avLst/>
          </a:prstGeom>
          <a:noFill/>
          <a:ln>
            <a:noFill/>
          </a:ln>
        </p:spPr>
        <p:txBody>
          <a:bodyPr lIns="0" rIns="0" tIns="0" bIns="0" anchor="ctr">
            <a:noAutofit/>
          </a:bodyPr>
          <a:p>
            <a:pPr>
              <a:lnSpc>
                <a:spcPct val="90000"/>
              </a:lnSpc>
            </a:pPr>
            <a:r>
              <a:rPr b="0" lang="en-GB" sz="2400" spc="-1" strike="noStrike">
                <a:solidFill>
                  <a:srgbClr val="000000"/>
                </a:solidFill>
                <a:latin typeface="Arial"/>
                <a:ea typeface="DejaVu Sans"/>
              </a:rPr>
              <a:t>EIS</a:t>
            </a:r>
            <a:br/>
            <a:r>
              <a:rPr b="0" lang="en-US" sz="2400" spc="-1" strike="noStrike">
                <a:solidFill>
                  <a:srgbClr val="000000"/>
                </a:solidFill>
                <a:latin typeface="Arial"/>
                <a:ea typeface="DejaVu Sans"/>
              </a:rPr>
              <a:t>I.117 Near-real-time TEC maps for the European region </a:t>
            </a:r>
            <a:br/>
            <a:r>
              <a:rPr b="0" lang="en-US" sz="2400" spc="-1" strike="noStrike">
                <a:solidFill>
                  <a:srgbClr val="000000"/>
                </a:solidFill>
                <a:latin typeface="Arial"/>
                <a:ea typeface="DejaVu Sans"/>
              </a:rPr>
              <a:t>(based on the TaD model) </a:t>
            </a:r>
            <a:endParaRPr b="0" lang="de-DE" sz="2400" spc="-1" strike="noStrike">
              <a:solidFill>
                <a:srgbClr val="000000"/>
              </a:solidFill>
              <a:latin typeface="Arial"/>
            </a:endParaRPr>
          </a:p>
        </p:txBody>
      </p:sp>
      <p:pic>
        <p:nvPicPr>
          <p:cNvPr id="113" name="Picture 1" descr="http://hertz2.space.noa.gr:8080/LatestDias2/images/projftp/TECS/2017/TECSsep/201709070515_TTEC.png"/>
          <p:cNvPicPr/>
          <p:nvPr/>
        </p:nvPicPr>
        <p:blipFill>
          <a:blip r:embed="rId1"/>
          <a:stretch/>
        </p:blipFill>
        <p:spPr>
          <a:xfrm>
            <a:off x="2449080" y="1589400"/>
            <a:ext cx="5181120" cy="3238200"/>
          </a:xfrm>
          <a:prstGeom prst="rect">
            <a:avLst/>
          </a:prstGeom>
          <a:ln w="936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TextShape 1"/>
          <p:cNvSpPr txBox="1"/>
          <p:nvPr/>
        </p:nvSpPr>
        <p:spPr>
          <a:xfrm>
            <a:off x="504000" y="226080"/>
            <a:ext cx="9071280" cy="946080"/>
          </a:xfrm>
          <a:prstGeom prst="rect">
            <a:avLst/>
          </a:prstGeom>
          <a:noFill/>
          <a:ln>
            <a:noFill/>
          </a:ln>
        </p:spPr>
        <p:txBody>
          <a:bodyPr lIns="0" rIns="0" tIns="0" bIns="0" anchor="ctr">
            <a:noAutofit/>
          </a:bodyPr>
          <a:p>
            <a:pPr>
              <a:lnSpc>
                <a:spcPct val="90000"/>
              </a:lnSpc>
            </a:pPr>
            <a:r>
              <a:rPr b="0" lang="en-GB" sz="2400" spc="-1" strike="noStrike">
                <a:solidFill>
                  <a:srgbClr val="000000"/>
                </a:solidFill>
                <a:latin typeface="Arial"/>
                <a:ea typeface="DejaVu Sans"/>
              </a:rPr>
              <a:t>NMA</a:t>
            </a:r>
            <a:br/>
            <a:r>
              <a:rPr b="0" lang="en-US" sz="2400" spc="-1" strike="noStrike">
                <a:solidFill>
                  <a:srgbClr val="000000"/>
                </a:solidFill>
                <a:latin typeface="Arial"/>
                <a:ea typeface="DejaVu Sans"/>
              </a:rPr>
              <a:t>I.107 VTEC maps (Northern Europe) </a:t>
            </a:r>
            <a:endParaRPr b="0" lang="de-DE" sz="2400" spc="-1" strike="noStrike">
              <a:solidFill>
                <a:srgbClr val="000000"/>
              </a:solidFill>
              <a:latin typeface="Arial"/>
            </a:endParaRPr>
          </a:p>
        </p:txBody>
      </p:sp>
      <p:pic>
        <p:nvPicPr>
          <p:cNvPr id="115" name="Picture 3" descr=""/>
          <p:cNvPicPr/>
          <p:nvPr/>
        </p:nvPicPr>
        <p:blipFill>
          <a:blip r:embed="rId1"/>
          <a:stretch/>
        </p:blipFill>
        <p:spPr>
          <a:xfrm>
            <a:off x="2492640" y="1597680"/>
            <a:ext cx="4704120" cy="366264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LibreOffice/6.4.7.2$Linux_X86_64 LibreOffice_project/40$Build-2</Application>
  <Words>497</Words>
  <Paragraphs>39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2022-03-03T11:40:18Z</dcterms:created>
  <dc:creator/>
  <dc:description/>
  <dc:language>en-US</dc:language>
  <cp:lastModifiedBy/>
  <dcterms:modified xsi:type="dcterms:W3CDTF">2022-09-06T08:53:01Z</dcterms:modified>
  <cp:revision>8</cp:revision>
  <dc:subject/>
  <dc:title>NMA I.109a ROTI maps (Northern Europe)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9</vt:i4>
  </property>
  <property fmtid="{D5CDD505-2E9C-101B-9397-08002B2CF9AE}" pid="8" name="PresentationFormat">
    <vt:lpwstr>Benutzerdefiniert</vt:lpwstr>
  </property>
  <property fmtid="{D5CDD505-2E9C-101B-9397-08002B2CF9AE}" pid="9" name="ScaleCrop">
    <vt:bool>0</vt:bool>
  </property>
  <property fmtid="{D5CDD505-2E9C-101B-9397-08002B2CF9AE}" pid="10" name="ShareDoc">
    <vt:bool>0</vt:bool>
  </property>
  <property fmtid="{D5CDD505-2E9C-101B-9397-08002B2CF9AE}" pid="11" name="Slides">
    <vt:i4>11</vt:i4>
  </property>
</Properties>
</file>