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1.png" ContentType="image/png"/>
  <Override PartName="/ppt/media/image2.png" ContentType="image/png"/>
  <Override PartName="/ppt/media/image3.gif" ContentType="image/gif"/>
  <Override PartName="/ppt/media/image4.gif" ContentType="image/gif"/>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xml" ContentType="application/vnd.openxmlformats-officedocument.presentationml.slide+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77"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78" name="PlaceHolder 3"/>
          <p:cNvSpPr>
            <a:spLocks noGrp="1"/>
          </p:cNvSpPr>
          <p:nvPr>
            <p:ph type="hdr"/>
          </p:nvPr>
        </p:nvSpPr>
        <p:spPr>
          <a:xfrm>
            <a:off x="0" y="0"/>
            <a:ext cx="3280680" cy="53424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79" name="PlaceHolder 4"/>
          <p:cNvSpPr>
            <a:spLocks noGrp="1"/>
          </p:cNvSpPr>
          <p:nvPr>
            <p:ph type="dt"/>
          </p:nvPr>
        </p:nvSpPr>
        <p:spPr>
          <a:xfrm>
            <a:off x="4278960" y="0"/>
            <a:ext cx="3280680" cy="53424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80" name="PlaceHolder 5"/>
          <p:cNvSpPr>
            <a:spLocks noGrp="1"/>
          </p:cNvSpPr>
          <p:nvPr>
            <p:ph type="ftr"/>
          </p:nvPr>
        </p:nvSpPr>
        <p:spPr>
          <a:xfrm>
            <a:off x="0" y="10157400"/>
            <a:ext cx="3280680" cy="53424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8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92E4FD2A-0AE6-4046-84DD-53658D61DF73}"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sldImg"/>
          </p:nvPr>
        </p:nvSpPr>
        <p:spPr>
          <a:xfrm>
            <a:off x="573120" y="1336680"/>
            <a:ext cx="6413040" cy="3607920"/>
          </a:xfrm>
          <a:prstGeom prst="rect">
            <a:avLst/>
          </a:prstGeom>
        </p:spPr>
      </p:sp>
      <p:sp>
        <p:nvSpPr>
          <p:cNvPr id="101" name="PlaceHolder 2"/>
          <p:cNvSpPr>
            <a:spLocks noGrp="1"/>
          </p:cNvSpPr>
          <p:nvPr>
            <p:ph type="body"/>
          </p:nvPr>
        </p:nvSpPr>
        <p:spPr>
          <a:xfrm>
            <a:off x="755640" y="5145120"/>
            <a:ext cx="6048000" cy="4209840"/>
          </a:xfrm>
          <a:prstGeom prst="rect">
            <a:avLst/>
          </a:prstGeom>
        </p:spPr>
        <p:txBody>
          <a:bodyPr>
            <a:noAutofit/>
          </a:bodyPr>
          <a:p>
            <a:pPr marL="216000" indent="-216000">
              <a:lnSpc>
                <a:spcPct val="100000"/>
              </a:lnSpc>
            </a:pPr>
            <a:r>
              <a:rPr b="0" lang="en-US" sz="2000" spc="-1" strike="noStrike">
                <a:latin typeface="Arial"/>
              </a:rPr>
              <a:t>Observed strong solar flare on 30 MHz on riometer data in Boroviec</a:t>
            </a:r>
            <a:r>
              <a:rPr b="0" lang="de-DE" sz="2000" spc="-1" strike="noStrike">
                <a:latin typeface="Arial"/>
              </a:rPr>
              <a:t>, Poland</a:t>
            </a:r>
            <a:endParaRPr b="0" lang="en-US" sz="2000" spc="-1" strike="noStrike">
              <a:latin typeface="Arial"/>
            </a:endParaRPr>
          </a:p>
          <a:p>
            <a:pPr marL="216000" indent="-216000">
              <a:lnSpc>
                <a:spcPct val="100000"/>
              </a:lnSpc>
            </a:pPr>
            <a:r>
              <a:rPr b="0" lang="en-US" sz="2000" spc="-1" strike="noStrike">
                <a:latin typeface="Arial"/>
              </a:rPr>
              <a:t>The decrease from quiet </a:t>
            </a:r>
            <a:br/>
            <a:r>
              <a:rPr b="0" lang="en-US" sz="2000" spc="-1" strike="noStrike">
                <a:latin typeface="Arial"/>
              </a:rPr>
              <a:t>day curve is observed </a:t>
            </a:r>
            <a:br/>
            <a:r>
              <a:rPr b="0" lang="en-US" sz="2000" spc="-1" strike="noStrike">
                <a:latin typeface="Arial"/>
              </a:rPr>
              <a:t>showing the absorption </a:t>
            </a:r>
            <a:br/>
            <a:r>
              <a:rPr b="0" lang="en-US" sz="2000" spc="-1" strike="noStrike">
                <a:latin typeface="Arial"/>
              </a:rPr>
              <a:t>in D layer</a:t>
            </a:r>
            <a:endParaRPr b="0" lang="en-US" sz="2000" spc="-1" strike="noStrike">
              <a:latin typeface="Arial"/>
            </a:endParaRPr>
          </a:p>
          <a:p>
            <a:pPr marL="216000" indent="-216000">
              <a:lnSpc>
                <a:spcPct val="100000"/>
              </a:lnSpc>
            </a:pPr>
            <a:endParaRPr b="0" lang="en-US" sz="2000" spc="-1" strike="noStrike">
              <a:latin typeface="Arial"/>
            </a:endParaRPr>
          </a:p>
        </p:txBody>
      </p:sp>
      <p:sp>
        <p:nvSpPr>
          <p:cNvPr id="102" name="TextShape 3"/>
          <p:cNvSpPr txBox="1"/>
          <p:nvPr/>
        </p:nvSpPr>
        <p:spPr>
          <a:xfrm>
            <a:off x="4281480" y="10155240"/>
            <a:ext cx="3276360" cy="536040"/>
          </a:xfrm>
          <a:prstGeom prst="rect">
            <a:avLst/>
          </a:prstGeom>
          <a:noFill/>
          <a:ln>
            <a:noFill/>
          </a:ln>
        </p:spPr>
        <p:txBody>
          <a:bodyPr anchor="b">
            <a:noAutofit/>
          </a:bodyPr>
          <a:p>
            <a:pPr algn="r">
              <a:lnSpc>
                <a:spcPct val="100000"/>
              </a:lnSpc>
            </a:pPr>
            <a:fld id="{B2EC88E8-0998-4757-88A9-9919BAC812EE}" type="slidenum">
              <a:rPr b="0" lang="en-GB"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sldImg"/>
          </p:nvPr>
        </p:nvSpPr>
        <p:spPr>
          <a:xfrm>
            <a:off x="573120" y="1336680"/>
            <a:ext cx="6413040" cy="3607920"/>
          </a:xfrm>
          <a:prstGeom prst="rect">
            <a:avLst/>
          </a:prstGeom>
        </p:spPr>
      </p:sp>
      <p:sp>
        <p:nvSpPr>
          <p:cNvPr id="104" name="PlaceHolder 2"/>
          <p:cNvSpPr>
            <a:spLocks noGrp="1"/>
          </p:cNvSpPr>
          <p:nvPr>
            <p:ph type="body"/>
          </p:nvPr>
        </p:nvSpPr>
        <p:spPr>
          <a:xfrm>
            <a:off x="755640" y="5145120"/>
            <a:ext cx="6048000" cy="4209840"/>
          </a:xfrm>
          <a:prstGeom prst="rect">
            <a:avLst/>
          </a:prstGeom>
        </p:spPr>
        <p:txBody>
          <a:bodyPr>
            <a:noAutofit/>
          </a:bodyPr>
          <a:p>
            <a:pPr marL="216000" indent="-216000">
              <a:lnSpc>
                <a:spcPct val="100000"/>
              </a:lnSpc>
            </a:pPr>
            <a:r>
              <a:rPr b="0" lang="de-DE" sz="2000" spc="-1" strike="noStrike">
                <a:latin typeface="Arial"/>
              </a:rPr>
              <a:t>Ionosphere impact of flares detected at 12:02</a:t>
            </a:r>
            <a:endParaRPr b="0" lang="en-US" sz="2000" spc="-1" strike="noStrike">
              <a:latin typeface="Arial"/>
            </a:endParaRPr>
          </a:p>
          <a:p>
            <a:pPr marL="216000" indent="-216000">
              <a:lnSpc>
                <a:spcPct val="100000"/>
              </a:lnSpc>
            </a:pPr>
            <a:r>
              <a:rPr b="0" lang="de-DE" sz="2000" spc="-1" strike="noStrike">
                <a:latin typeface="Arial"/>
              </a:rPr>
              <a:t>Very strong sudden changes in TEC on the day side (exceeding far the theshold, purple horizontal line)</a:t>
            </a:r>
            <a:endParaRPr b="0" lang="en-US" sz="2000" spc="-1" strike="noStrike">
              <a:latin typeface="Arial"/>
            </a:endParaRPr>
          </a:p>
          <a:p>
            <a:pPr marL="216000" indent="-216000">
              <a:lnSpc>
                <a:spcPct val="100000"/>
              </a:lnSpc>
            </a:pPr>
            <a:endParaRPr b="0" lang="en-US" sz="2000" spc="-1" strike="noStrike">
              <a:latin typeface="Arial"/>
            </a:endParaRPr>
          </a:p>
        </p:txBody>
      </p:sp>
      <p:sp>
        <p:nvSpPr>
          <p:cNvPr id="105" name="TextShape 3"/>
          <p:cNvSpPr txBox="1"/>
          <p:nvPr/>
        </p:nvSpPr>
        <p:spPr>
          <a:xfrm>
            <a:off x="4281480" y="10155240"/>
            <a:ext cx="3276360" cy="536040"/>
          </a:xfrm>
          <a:prstGeom prst="rect">
            <a:avLst/>
          </a:prstGeom>
          <a:noFill/>
          <a:ln>
            <a:noFill/>
          </a:ln>
        </p:spPr>
        <p:txBody>
          <a:bodyPr anchor="b">
            <a:noAutofit/>
          </a:bodyPr>
          <a:p>
            <a:pPr algn="r">
              <a:lnSpc>
                <a:spcPct val="100000"/>
              </a:lnSpc>
            </a:pPr>
            <a:fld id="{6D9372CA-9EEF-4AA0-8EF0-1308A75ADC3E}" type="slidenum">
              <a:rPr b="0" lang="en-GB"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sldImg"/>
          </p:nvPr>
        </p:nvSpPr>
        <p:spPr>
          <a:xfrm>
            <a:off x="573120" y="1336680"/>
            <a:ext cx="6413040" cy="3607920"/>
          </a:xfrm>
          <a:prstGeom prst="rect">
            <a:avLst/>
          </a:prstGeom>
        </p:spPr>
      </p:sp>
      <p:sp>
        <p:nvSpPr>
          <p:cNvPr id="107" name="PlaceHolder 2"/>
          <p:cNvSpPr>
            <a:spLocks noGrp="1"/>
          </p:cNvSpPr>
          <p:nvPr>
            <p:ph type="body"/>
          </p:nvPr>
        </p:nvSpPr>
        <p:spPr>
          <a:xfrm>
            <a:off x="755640" y="5145120"/>
            <a:ext cx="6048000" cy="4209840"/>
          </a:xfrm>
          <a:prstGeom prst="rect">
            <a:avLst/>
          </a:prstGeom>
        </p:spPr>
        <p:txBody>
          <a:bodyPr>
            <a:noAutofit/>
          </a:bodyPr>
          <a:p>
            <a:pPr marL="216000" indent="-216000">
              <a:lnSpc>
                <a:spcPct val="100000"/>
              </a:lnSpc>
            </a:pPr>
            <a:r>
              <a:rPr b="0" lang="de-DE" sz="2000" spc="-1" strike="noStrike">
                <a:latin typeface="Arial"/>
              </a:rPr>
              <a:t>Ionosphere impact of flares detected at 12:02</a:t>
            </a:r>
            <a:endParaRPr b="0" lang="en-US" sz="2000" spc="-1" strike="noStrike">
              <a:latin typeface="Arial"/>
            </a:endParaRPr>
          </a:p>
          <a:p>
            <a:pPr marL="216000" indent="-216000">
              <a:lnSpc>
                <a:spcPct val="100000"/>
              </a:lnSpc>
            </a:pPr>
            <a:r>
              <a:rPr b="0" lang="de-DE" sz="2000" spc="-1" strike="noStrike">
                <a:latin typeface="Arial"/>
              </a:rPr>
              <a:t>Very strong sudden changes in TEC on the day side (exceeding far the theshold, purple horizontal line)</a:t>
            </a:r>
            <a:endParaRPr b="0" lang="en-US" sz="2000" spc="-1" strike="noStrike">
              <a:latin typeface="Arial"/>
            </a:endParaRPr>
          </a:p>
          <a:p>
            <a:pPr marL="216000" indent="-216000">
              <a:lnSpc>
                <a:spcPct val="100000"/>
              </a:lnSpc>
            </a:pPr>
            <a:endParaRPr b="0" lang="en-US" sz="2000" spc="-1" strike="noStrike">
              <a:latin typeface="Arial"/>
            </a:endParaRPr>
          </a:p>
        </p:txBody>
      </p:sp>
      <p:sp>
        <p:nvSpPr>
          <p:cNvPr id="108" name="TextShape 3"/>
          <p:cNvSpPr txBox="1"/>
          <p:nvPr/>
        </p:nvSpPr>
        <p:spPr>
          <a:xfrm>
            <a:off x="4281480" y="10155240"/>
            <a:ext cx="3276360" cy="536040"/>
          </a:xfrm>
          <a:prstGeom prst="rect">
            <a:avLst/>
          </a:prstGeom>
          <a:noFill/>
          <a:ln>
            <a:noFill/>
          </a:ln>
        </p:spPr>
        <p:txBody>
          <a:bodyPr anchor="b">
            <a:noAutofit/>
          </a:bodyPr>
          <a:p>
            <a:pPr algn="r">
              <a:lnSpc>
                <a:spcPct val="100000"/>
              </a:lnSpc>
            </a:pPr>
            <a:fld id="{25A29A50-F3FD-4A58-ADBF-C8C033AD2A24}" type="slidenum">
              <a:rPr b="0" lang="en-GB"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1280" cy="4386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1280" cy="4386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280" cy="946080"/>
          </a:xfrm>
          <a:prstGeom prst="rect">
            <a:avLst/>
          </a:prstGeom>
        </p:spPr>
        <p:txBody>
          <a:bodyPr lIns="0" rIns="0" tIns="0" bIns="0" anchor="ctr">
            <a:noAutofit/>
          </a:bodyPr>
          <a:p>
            <a:r>
              <a:rPr b="0" lang="de-DE" sz="4400" spc="-1" strike="noStrike">
                <a:solidFill>
                  <a:srgbClr val="000000"/>
                </a:solidFill>
                <a:latin typeface="Arial"/>
              </a:rPr>
              <a:t>Click to edit the title text format</a:t>
            </a:r>
            <a:endParaRPr b="0" lang="de-DE" sz="4400" spc="-1" strike="noStrike">
              <a:solidFill>
                <a:srgbClr val="000000"/>
              </a:solidFill>
              <a:latin typeface="Arial"/>
            </a:endParaRPr>
          </a:p>
        </p:txBody>
      </p:sp>
      <p:sp>
        <p:nvSpPr>
          <p:cNvPr id="1"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2800" spc="-1" strike="noStrike">
                <a:solidFill>
                  <a:srgbClr val="000000"/>
                </a:solidFill>
                <a:latin typeface="Arial"/>
              </a:rPr>
              <a:t>Click to edit the outline text format</a:t>
            </a:r>
            <a:endParaRPr b="0" lang="de-DE"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000" spc="-1" strike="noStrike">
                <a:solidFill>
                  <a:srgbClr val="000000"/>
                </a:solidFill>
                <a:latin typeface="Arial"/>
              </a:rPr>
              <a:t>Second Outline Level</a:t>
            </a:r>
            <a:endParaRPr b="0" lang="de-DE"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Third Outline Level</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Fourth Outline Level</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Fifth Outline Level</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Sixth Outline Level</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Seventh Outline Level</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9"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3.gif"/><Relationship Id="rId2" Type="http://schemas.openxmlformats.org/officeDocument/2006/relationships/slideLayout" Target="../slideLayouts/slideLayout5.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4.gif"/><Relationship Id="rId2" Type="http://schemas.openxmlformats.org/officeDocument/2006/relationships/slideLayout" Target="../slideLayouts/slideLayout5.xml"/><Relationship Id="rId3" Type="http://schemas.openxmlformats.org/officeDocument/2006/relationships/notesSlide" Target="../notesSlides/notesSlide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640080" y="554760"/>
            <a:ext cx="8869680" cy="3500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2800" spc="-1" strike="noStrike">
                <a:solidFill>
                  <a:srgbClr val="ff0000"/>
                </a:solidFill>
                <a:latin typeface="NotesEsa"/>
                <a:ea typeface="DejaVu Sans"/>
              </a:rPr>
              <a:t>The following plots, graphs and information have been generated in the context of a SWESNET Consistent Communication exercise. The data has been taken from past periods (in 2017 or other years) and have been partially modified in order to support the communication exercise activity. It does not reflect the real-time space weather conditions and should not be used or distributed outside of the coordinated event exercise.</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274320" y="182880"/>
            <a:ext cx="9692280" cy="1551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4800" spc="-1" strike="noStrike">
                <a:solidFill>
                  <a:srgbClr val="ff0000"/>
                </a:solidFill>
                <a:latin typeface="NotesEsa"/>
                <a:ea typeface="DejaVu Sans"/>
              </a:rPr>
              <a:t>Issue time of the data: </a:t>
            </a:r>
            <a:endParaRPr b="0" lang="en-US" sz="4800" spc="-1" strike="noStrike">
              <a:latin typeface="Arial"/>
            </a:endParaRPr>
          </a:p>
          <a:p>
            <a:pPr algn="just">
              <a:lnSpc>
                <a:spcPct val="100000"/>
              </a:lnSpc>
            </a:pPr>
            <a:r>
              <a:rPr b="0" lang="en-GB" sz="4800" spc="-1" strike="noStrike">
                <a:solidFill>
                  <a:srgbClr val="ff0000"/>
                </a:solidFill>
                <a:latin typeface="NotesEsa"/>
                <a:ea typeface="DejaVu Sans"/>
              </a:rPr>
              <a:t>	</a:t>
            </a:r>
            <a:r>
              <a:rPr b="0" lang="en-GB" sz="4800" spc="-1" strike="noStrike">
                <a:solidFill>
                  <a:srgbClr val="ff0000"/>
                </a:solidFill>
                <a:latin typeface="NotesEsa"/>
                <a:ea typeface="DejaVu Sans"/>
              </a:rPr>
              <a:t>YYYY – M1 – D1   UTC</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504000" y="226080"/>
            <a:ext cx="9071280" cy="946080"/>
          </a:xfrm>
          <a:prstGeom prst="rect">
            <a:avLst/>
          </a:prstGeom>
          <a:noFill/>
          <a:ln>
            <a:noFill/>
          </a:ln>
        </p:spPr>
        <p:style>
          <a:lnRef idx="0"/>
          <a:fillRef idx="0"/>
          <a:effectRef idx="0"/>
          <a:fontRef idx="minor"/>
        </p:style>
      </p:sp>
      <p:sp>
        <p:nvSpPr>
          <p:cNvPr id="85" name="CustomShape 2"/>
          <p:cNvSpPr/>
          <p:nvPr/>
        </p:nvSpPr>
        <p:spPr>
          <a:xfrm>
            <a:off x="504000" y="1326600"/>
            <a:ext cx="9071280" cy="3287880"/>
          </a:xfrm>
          <a:prstGeom prst="rect">
            <a:avLst/>
          </a:prstGeom>
          <a:noFill/>
          <a:ln>
            <a:noFill/>
          </a:ln>
        </p:spPr>
        <p:style>
          <a:lnRef idx="0"/>
          <a:fillRef idx="0"/>
          <a:effectRef idx="0"/>
          <a:fontRef idx="minor"/>
        </p:style>
      </p:sp>
      <p:sp>
        <p:nvSpPr>
          <p:cNvPr id="86" name="TextShape 3"/>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en-US" sz="2400" spc="-1" strike="noStrike">
                <a:solidFill>
                  <a:srgbClr val="000000"/>
                </a:solidFill>
                <a:latin typeface="Arial"/>
                <a:ea typeface="DejaVu Sans"/>
              </a:rPr>
              <a:t>IMPC</a:t>
            </a:r>
            <a:br/>
            <a:r>
              <a:rPr b="0" lang="en-US" sz="2400" spc="-1" strike="noStrike">
                <a:solidFill>
                  <a:srgbClr val="000000"/>
                </a:solidFill>
                <a:latin typeface="Arial"/>
                <a:ea typeface="DejaVu Sans"/>
              </a:rPr>
              <a:t>I.124 The Rate of change of TEC index (ROTI) maps for Europe</a:t>
            </a:r>
            <a:endParaRPr b="0" lang="de-DE" sz="2400" spc="-1" strike="noStrike">
              <a:solidFill>
                <a:srgbClr val="000000"/>
              </a:solidFill>
              <a:latin typeface="Arial"/>
            </a:endParaRPr>
          </a:p>
        </p:txBody>
      </p:sp>
      <p:pic>
        <p:nvPicPr>
          <p:cNvPr id="87" name="Inhaltsplatzhalter 3" descr="P:\!Publications\2017-Berdermann-JNL-A_Space_Weather_Impact_Study\3rd_Revised_Version\Figure4.png"/>
          <p:cNvPicPr/>
          <p:nvPr/>
        </p:nvPicPr>
        <p:blipFill>
          <a:blip r:embed="rId1"/>
          <a:stretch/>
        </p:blipFill>
        <p:spPr>
          <a:xfrm>
            <a:off x="2448360" y="1172520"/>
            <a:ext cx="5182200" cy="438084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504000" y="226080"/>
            <a:ext cx="9071280" cy="946080"/>
          </a:xfrm>
          <a:prstGeom prst="rect">
            <a:avLst/>
          </a:prstGeom>
          <a:noFill/>
          <a:ln>
            <a:noFill/>
          </a:ln>
        </p:spPr>
        <p:style>
          <a:lnRef idx="0"/>
          <a:fillRef idx="0"/>
          <a:effectRef idx="0"/>
          <a:fontRef idx="minor"/>
        </p:style>
      </p:sp>
      <p:sp>
        <p:nvSpPr>
          <p:cNvPr id="89" name="CustomShape 2"/>
          <p:cNvSpPr/>
          <p:nvPr/>
        </p:nvSpPr>
        <p:spPr>
          <a:xfrm>
            <a:off x="504000" y="1326600"/>
            <a:ext cx="9071280" cy="3287880"/>
          </a:xfrm>
          <a:prstGeom prst="rect">
            <a:avLst/>
          </a:prstGeom>
          <a:noFill/>
          <a:ln>
            <a:noFill/>
          </a:ln>
        </p:spPr>
        <p:style>
          <a:lnRef idx="0"/>
          <a:fillRef idx="0"/>
          <a:effectRef idx="0"/>
          <a:fontRef idx="minor"/>
        </p:style>
      </p:sp>
      <p:sp>
        <p:nvSpPr>
          <p:cNvPr id="90" name="TextShape 3"/>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en-US" sz="2400" spc="-1" strike="noStrike">
                <a:solidFill>
                  <a:srgbClr val="000000"/>
                </a:solidFill>
                <a:latin typeface="Arial"/>
                <a:ea typeface="DejaVu Sans"/>
              </a:rPr>
              <a:t>SRC RIO </a:t>
            </a:r>
            <a:br/>
            <a:r>
              <a:rPr b="0" lang="en-US" sz="2400" spc="-1" strike="noStrike">
                <a:solidFill>
                  <a:srgbClr val="000000"/>
                </a:solidFill>
                <a:latin typeface="Arial"/>
                <a:ea typeface="DejaVu Sans"/>
              </a:rPr>
              <a:t>I.134a Borowiec Riometer raw [V] and relative [dB] </a:t>
            </a:r>
            <a:endParaRPr b="0" lang="de-DE" sz="2400" spc="-1" strike="noStrike">
              <a:solidFill>
                <a:srgbClr val="000000"/>
              </a:solidFill>
              <a:latin typeface="Arial"/>
            </a:endParaRPr>
          </a:p>
        </p:txBody>
      </p:sp>
      <p:pic>
        <p:nvPicPr>
          <p:cNvPr id="91" name="Obraz 1" descr=""/>
          <p:cNvPicPr/>
          <p:nvPr/>
        </p:nvPicPr>
        <p:blipFill>
          <a:blip r:embed="rId1"/>
          <a:stretch/>
        </p:blipFill>
        <p:spPr>
          <a:xfrm>
            <a:off x="2159640" y="1123920"/>
            <a:ext cx="5760360" cy="43203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504000" y="226080"/>
            <a:ext cx="9071280" cy="946080"/>
          </a:xfrm>
          <a:prstGeom prst="rect">
            <a:avLst/>
          </a:prstGeom>
          <a:noFill/>
          <a:ln>
            <a:noFill/>
          </a:ln>
        </p:spPr>
        <p:style>
          <a:lnRef idx="0"/>
          <a:fillRef idx="0"/>
          <a:effectRef idx="0"/>
          <a:fontRef idx="minor"/>
        </p:style>
      </p:sp>
      <p:sp>
        <p:nvSpPr>
          <p:cNvPr id="93" name="CustomShape 2"/>
          <p:cNvSpPr/>
          <p:nvPr/>
        </p:nvSpPr>
        <p:spPr>
          <a:xfrm>
            <a:off x="504000" y="1326600"/>
            <a:ext cx="9071280" cy="3287880"/>
          </a:xfrm>
          <a:prstGeom prst="rect">
            <a:avLst/>
          </a:prstGeom>
          <a:noFill/>
          <a:ln>
            <a:noFill/>
          </a:ln>
        </p:spPr>
        <p:style>
          <a:lnRef idx="0"/>
          <a:fillRef idx="0"/>
          <a:effectRef idx="0"/>
          <a:fontRef idx="minor"/>
        </p:style>
      </p:sp>
      <p:sp>
        <p:nvSpPr>
          <p:cNvPr id="94" name="TextShape 3"/>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en-US" sz="2000" spc="-1" strike="noStrike">
                <a:solidFill>
                  <a:srgbClr val="000000"/>
                </a:solidFill>
                <a:latin typeface="Arial"/>
                <a:ea typeface="DejaVu Sans"/>
              </a:rPr>
              <a:t>IonSAT</a:t>
            </a:r>
            <a:br/>
            <a:r>
              <a:rPr b="0" lang="en-US" sz="2000" spc="-1" strike="noStrike">
                <a:solidFill>
                  <a:srgbClr val="000000"/>
                </a:solidFill>
                <a:latin typeface="Arial"/>
                <a:ea typeface="DejaVu Sans"/>
              </a:rPr>
              <a:t>I.123a SISTED (Sunlit Ionosphere Sudden TEC Enhancement)</a:t>
            </a:r>
            <a:endParaRPr b="0" lang="de-DE" sz="2000" spc="-1" strike="noStrike">
              <a:solidFill>
                <a:srgbClr val="000000"/>
              </a:solidFill>
              <a:latin typeface="Arial"/>
            </a:endParaRPr>
          </a:p>
        </p:txBody>
      </p:sp>
      <p:pic>
        <p:nvPicPr>
          <p:cNvPr id="95" name="Picture 1" descr=""/>
          <p:cNvPicPr/>
          <p:nvPr/>
        </p:nvPicPr>
        <p:blipFill>
          <a:blip r:embed="rId1"/>
          <a:stretch/>
        </p:blipFill>
        <p:spPr>
          <a:xfrm>
            <a:off x="1837080" y="1326600"/>
            <a:ext cx="6115320" cy="411768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504000" y="226080"/>
            <a:ext cx="9071280" cy="946080"/>
          </a:xfrm>
          <a:prstGeom prst="rect">
            <a:avLst/>
          </a:prstGeom>
          <a:noFill/>
          <a:ln>
            <a:noFill/>
          </a:ln>
        </p:spPr>
        <p:style>
          <a:lnRef idx="0"/>
          <a:fillRef idx="0"/>
          <a:effectRef idx="0"/>
          <a:fontRef idx="minor"/>
        </p:style>
      </p:sp>
      <p:sp>
        <p:nvSpPr>
          <p:cNvPr id="97" name="CustomShape 2"/>
          <p:cNvSpPr/>
          <p:nvPr/>
        </p:nvSpPr>
        <p:spPr>
          <a:xfrm>
            <a:off x="504000" y="1326600"/>
            <a:ext cx="9071280" cy="3287880"/>
          </a:xfrm>
          <a:prstGeom prst="rect">
            <a:avLst/>
          </a:prstGeom>
          <a:noFill/>
          <a:ln>
            <a:noFill/>
          </a:ln>
        </p:spPr>
        <p:style>
          <a:lnRef idx="0"/>
          <a:fillRef idx="0"/>
          <a:effectRef idx="0"/>
          <a:fontRef idx="minor"/>
        </p:style>
      </p:sp>
      <p:sp>
        <p:nvSpPr>
          <p:cNvPr id="98" name="TextShape 3"/>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de-DE" sz="2400" spc="-1" strike="noStrike">
                <a:solidFill>
                  <a:srgbClr val="000000"/>
                </a:solidFill>
                <a:latin typeface="Arial"/>
                <a:ea typeface="DejaVu Sans"/>
              </a:rPr>
              <a:t>IonSAT</a:t>
            </a:r>
            <a:br/>
            <a:r>
              <a:rPr b="0" lang="de-DE" sz="2400" spc="-1" strike="noStrike">
                <a:solidFill>
                  <a:srgbClr val="000000"/>
                </a:solidFill>
                <a:latin typeface="Arial"/>
                <a:ea typeface="DejaVu Sans"/>
              </a:rPr>
              <a:t>I.123b SOLERA-drift </a:t>
            </a:r>
            <a:endParaRPr b="0" lang="de-DE" sz="2400" spc="-1" strike="noStrike">
              <a:solidFill>
                <a:srgbClr val="000000"/>
              </a:solidFill>
              <a:latin typeface="Arial"/>
            </a:endParaRPr>
          </a:p>
        </p:txBody>
      </p:sp>
      <p:pic>
        <p:nvPicPr>
          <p:cNvPr id="99" name="Picture 2" descr=""/>
          <p:cNvPicPr/>
          <p:nvPr/>
        </p:nvPicPr>
        <p:blipFill>
          <a:blip r:embed="rId1"/>
          <a:srcRect l="0" t="9039" r="0" b="0"/>
          <a:stretch/>
        </p:blipFill>
        <p:spPr>
          <a:xfrm>
            <a:off x="1996200" y="1261440"/>
            <a:ext cx="6087240" cy="41176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Words>142</Words>
  <Paragraphs>13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2022-03-03T11:40:18Z</dcterms:created>
  <dc:creator/>
  <dc:description/>
  <dc:language>en-US</dc:language>
  <cp:lastModifiedBy/>
  <dcterms:modified xsi:type="dcterms:W3CDTF">2022-09-06T08:51:51Z</dcterms:modified>
  <cp:revision>4</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3</vt:i4>
  </property>
  <property fmtid="{D5CDD505-2E9C-101B-9397-08002B2CF9AE}" pid="8" name="PresentationFormat">
    <vt:lpwstr>Benutzerdefiniert</vt:lpwstr>
  </property>
  <property fmtid="{D5CDD505-2E9C-101B-9397-08002B2CF9AE}" pid="9" name="ScaleCrop">
    <vt:bool>0</vt:bool>
  </property>
  <property fmtid="{D5CDD505-2E9C-101B-9397-08002B2CF9AE}" pid="10" name="ShareDoc">
    <vt:bool>0</vt:bool>
  </property>
  <property fmtid="{D5CDD505-2E9C-101B-9397-08002B2CF9AE}" pid="11" name="Slides">
    <vt:i4>4</vt:i4>
  </property>
</Properties>
</file>