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media1.wmv" ContentType="video/x-ms-wmv"/>
  <Override PartName="/ppt/media/image2.png" ContentType="image/png"/>
  <Override PartName="/ppt/media/image3.png" ContentType="image/png"/>
  <Override PartName="/ppt/media/image4.png" ContentType="image/png"/>
  <Override PartName="/ppt/media/image5.gif" ContentType="image/gif"/>
  <Override PartName="/ppt/media/image9.png" ContentType="image/png"/>
  <Override PartName="/ppt/media/image6.png" ContentType="image/png"/>
  <Override PartName="/ppt/media/image7.png" ContentType="image/png"/>
  <Override PartName="/ppt/media/image8.png" ContentType="image/png"/>
  <Override PartName="/ppt/slides/slide1.xml" ContentType="application/vnd.openxmlformats-officedocument.presentationml.slide+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video" Target="../media/media1.wmv"/><Relationship Id="rId2" Type="http://schemas.microsoft.com/office/2007/relationships/media" Target="../media/media1.wmv"/><Relationship Id="rId3" Type="http://schemas.openxmlformats.org/officeDocument/2006/relationships/image" Target="../media/image2.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gif"/><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580320" y="670680"/>
            <a:ext cx="8045280" cy="3929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248760" y="221040"/>
            <a:ext cx="8791200" cy="155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D2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Picture 1" descr="">
            <a:hlinkClick r:id="" action="ppaction://media"/>
          </p:cNvPr>
          <p:cNvPicPr/>
          <p:nvPr>
            <a:videoFile r:link="rId1"/>
            <p:extLst>
              <p:ext uri="{DAA4B4D4-6D71-4841-9C94-3DE7FCFB9230}">
                <p14:media r:embed="rId2"/>
              </p:ext>
            </p:extLst>
          </p:nvPr>
        </p:nvPicPr>
        <p:blipFill>
          <a:blip r:embed="rId3"/>
        </p:blipFill>
        <p:spPr>
          <a:xfrm>
            <a:off x="1118520" y="985680"/>
            <a:ext cx="7682400" cy="4800960"/>
          </a:xfrm>
          <a:prstGeom prst="rect">
            <a:avLst/>
          </a:prstGeom>
          <a:ln>
            <a:noFill/>
          </a:ln>
        </p:spPr>
      </p:pic>
      <p:sp>
        <p:nvSpPr>
          <p:cNvPr id="79" name="CustomShape 1"/>
          <p:cNvSpPr/>
          <p:nvPr/>
        </p:nvSpPr>
        <p:spPr>
          <a:xfrm>
            <a:off x="1446840" y="548640"/>
            <a:ext cx="6242400" cy="3330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600" spc="-1" strike="noStrike">
                <a:solidFill>
                  <a:srgbClr val="000000"/>
                </a:solidFill>
                <a:latin typeface="Calibri"/>
                <a:ea typeface="DejaVu Sans"/>
              </a:rPr>
              <a:t>H-ESC Product: H.101a/103a ENLIL/E – 3D MHD Model of the Heliosphere</a:t>
            </a:r>
            <a:endParaRPr b="0" lang="en-US" sz="1600" spc="-1" strike="noStrike">
              <a:latin typeface="Arial"/>
            </a:endParaRPr>
          </a:p>
        </p:txBody>
      </p:sp>
      <p:sp>
        <p:nvSpPr>
          <p:cNvPr id="80" name="CustomShape 2"/>
          <p:cNvSpPr/>
          <p:nvPr/>
        </p:nvSpPr>
        <p:spPr>
          <a:xfrm>
            <a:off x="3309480" y="1124640"/>
            <a:ext cx="1726920" cy="33300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pPr>
            <a:r>
              <a:rPr b="0" lang="en-GB" sz="1600" spc="-1" strike="noStrike">
                <a:solidFill>
                  <a:srgbClr val="ffff00"/>
                </a:solidFill>
                <a:highlight>
                  <a:srgbClr val="00ffff"/>
                </a:highlight>
                <a:latin typeface="Calibri"/>
                <a:ea typeface="DejaVu Sans"/>
              </a:rPr>
              <a:t>2020-11-14 to 21</a:t>
            </a:r>
            <a:endParaRPr b="0" lang="en-US" sz="1600" spc="-1" strike="noStrike">
              <a:latin typeface="Arial"/>
            </a:endParaRPr>
          </a:p>
        </p:txBody>
      </p:sp>
      <p:sp>
        <p:nvSpPr>
          <p:cNvPr id="81" name="CustomShape 3"/>
          <p:cNvSpPr/>
          <p:nvPr/>
        </p:nvSpPr>
        <p:spPr>
          <a:xfrm>
            <a:off x="5401440" y="3289680"/>
            <a:ext cx="2961000" cy="243000"/>
          </a:xfrm>
          <a:prstGeom prst="rect">
            <a:avLst/>
          </a:prstGeom>
          <a:solidFill>
            <a:srgbClr val="100a20"/>
          </a:solidFill>
          <a:ln>
            <a:noFill/>
          </a:ln>
        </p:spPr>
        <p:style>
          <a:lnRef idx="0"/>
          <a:fillRef idx="0"/>
          <a:effectRef idx="0"/>
          <a:fontRef idx="minor"/>
        </p:style>
        <p:txBody>
          <a:bodyPr lIns="0" rIns="0" tIns="0" bIns="0">
            <a:spAutoFit/>
          </a:bodyPr>
          <a:p>
            <a:pPr>
              <a:lnSpc>
                <a:spcPct val="100000"/>
              </a:lnSpc>
            </a:pPr>
            <a:r>
              <a:rPr b="0" lang="en-GB" sz="800" spc="-1" strike="noStrike">
                <a:solidFill>
                  <a:srgbClr val="a6a6a6"/>
                </a:solidFill>
                <a:latin typeface="Calibri"/>
                <a:ea typeface="DejaVu Sans"/>
              </a:rPr>
              <a:t>15                16                 17                18                 19                20                 21   </a:t>
            </a:r>
            <a:endParaRPr b="0" lang="en-US" sz="800" spc="-1" strike="noStrike">
              <a:latin typeface="Arial"/>
            </a:endParaRPr>
          </a:p>
        </p:txBody>
      </p:sp>
      <p:sp>
        <p:nvSpPr>
          <p:cNvPr id="82" name="CustomShape 4"/>
          <p:cNvSpPr/>
          <p:nvPr/>
        </p:nvSpPr>
        <p:spPr>
          <a:xfrm>
            <a:off x="5408280" y="5408640"/>
            <a:ext cx="2961000" cy="243000"/>
          </a:xfrm>
          <a:prstGeom prst="rect">
            <a:avLst/>
          </a:prstGeom>
          <a:solidFill>
            <a:srgbClr val="100a20"/>
          </a:solidFill>
          <a:ln>
            <a:noFill/>
          </a:ln>
        </p:spPr>
        <p:style>
          <a:lnRef idx="0"/>
          <a:fillRef idx="0"/>
          <a:effectRef idx="0"/>
          <a:fontRef idx="minor"/>
        </p:style>
        <p:txBody>
          <a:bodyPr lIns="0" rIns="0" tIns="0" bIns="0">
            <a:spAutoFit/>
          </a:bodyPr>
          <a:p>
            <a:pPr>
              <a:lnSpc>
                <a:spcPct val="100000"/>
              </a:lnSpc>
            </a:pPr>
            <a:r>
              <a:rPr b="0" lang="en-GB" sz="800" spc="-1" strike="noStrike">
                <a:solidFill>
                  <a:srgbClr val="a6a6a6"/>
                </a:solidFill>
                <a:latin typeface="Calibri"/>
                <a:ea typeface="DejaVu Sans"/>
              </a:rPr>
              <a:t>15                16                 17                18                 19                20                 21   </a:t>
            </a:r>
            <a:endParaRPr b="0" lang="en-US" sz="800" spc="-1" strike="noStrike">
              <a:latin typeface="Arial"/>
            </a:endParaRPr>
          </a:p>
        </p:txBody>
      </p:sp>
      <p:sp>
        <p:nvSpPr>
          <p:cNvPr id="83" name="CustomShape 5"/>
          <p:cNvSpPr/>
          <p:nvPr/>
        </p:nvSpPr>
        <p:spPr>
          <a:xfrm>
            <a:off x="4087080" y="5678640"/>
            <a:ext cx="436680" cy="106200"/>
          </a:xfrm>
          <a:prstGeom prst="rect">
            <a:avLst/>
          </a:prstGeom>
          <a:solidFill>
            <a:srgbClr val="100a20"/>
          </a:solidFill>
          <a:ln>
            <a:noFill/>
          </a:ln>
        </p:spPr>
        <p:style>
          <a:lnRef idx="0"/>
          <a:fillRef idx="0"/>
          <a:effectRef idx="0"/>
          <a:fontRef idx="minor"/>
        </p:style>
        <p:txBody>
          <a:bodyPr lIns="0" rIns="0" tIns="0" bIns="0">
            <a:spAutoFit/>
          </a:bodyPr>
          <a:p>
            <a:pPr>
              <a:lnSpc>
                <a:spcPct val="100000"/>
              </a:lnSpc>
            </a:pPr>
            <a:r>
              <a:rPr b="0" lang="en-GB" sz="700" spc="-1" strike="noStrike">
                <a:solidFill>
                  <a:srgbClr val="a6a6a6"/>
                </a:solidFill>
                <a:highlight>
                  <a:srgbClr val="00ffff"/>
                </a:highlight>
                <a:latin typeface="Calibri"/>
                <a:ea typeface="DejaVu Sans"/>
              </a:rPr>
              <a:t>2020-11-16</a:t>
            </a:r>
            <a:endParaRPr b="0" lang="en-US" sz="700" spc="-1" strike="noStrike">
              <a:latin typeface="Arial"/>
            </a:endParaRPr>
          </a:p>
        </p:txBody>
      </p:sp>
      <p:sp>
        <p:nvSpPr>
          <p:cNvPr id="84" name="CustomShape 6"/>
          <p:cNvSpPr/>
          <p:nvPr/>
        </p:nvSpPr>
        <p:spPr>
          <a:xfrm>
            <a:off x="7956360" y="5676480"/>
            <a:ext cx="436680" cy="106200"/>
          </a:xfrm>
          <a:prstGeom prst="rect">
            <a:avLst/>
          </a:prstGeom>
          <a:solidFill>
            <a:srgbClr val="100a20"/>
          </a:solidFill>
          <a:ln>
            <a:noFill/>
          </a:ln>
        </p:spPr>
        <p:style>
          <a:lnRef idx="0"/>
          <a:fillRef idx="0"/>
          <a:effectRef idx="0"/>
          <a:fontRef idx="minor"/>
        </p:style>
        <p:txBody>
          <a:bodyPr lIns="0" rIns="0" tIns="0" bIns="0">
            <a:spAutoFit/>
          </a:bodyPr>
          <a:p>
            <a:pPr>
              <a:lnSpc>
                <a:spcPct val="100000"/>
              </a:lnSpc>
            </a:pPr>
            <a:r>
              <a:rPr b="0" lang="en-GB" sz="700" spc="-1" strike="noStrike">
                <a:solidFill>
                  <a:srgbClr val="a6a6a6"/>
                </a:solidFill>
                <a:highlight>
                  <a:srgbClr val="00ffff"/>
                </a:highlight>
                <a:latin typeface="Calibri"/>
                <a:ea typeface="DejaVu Sans"/>
              </a:rPr>
              <a:t>2020-11-16</a:t>
            </a:r>
            <a:endParaRPr b="0" lang="en-US" sz="700" spc="-1" strike="noStrike">
              <a:latin typeface="Arial"/>
            </a:endParaRPr>
          </a:p>
        </p:txBody>
      </p:sp>
      <p:sp>
        <p:nvSpPr>
          <p:cNvPr id="85" name="CustomShape 7"/>
          <p:cNvSpPr/>
          <p:nvPr/>
        </p:nvSpPr>
        <p:spPr>
          <a:xfrm>
            <a:off x="2915640" y="6237360"/>
            <a:ext cx="183240" cy="367920"/>
          </a:xfrm>
          <a:prstGeom prst="rect">
            <a:avLst/>
          </a:prstGeom>
          <a:noFill/>
          <a:ln>
            <a:noFill/>
          </a:ln>
        </p:spPr>
        <p:style>
          <a:lnRef idx="0"/>
          <a:fillRef idx="0"/>
          <a:effectRef idx="0"/>
          <a:fontRef idx="minor"/>
        </p:style>
      </p:sp>
      <p:graphicFrame>
        <p:nvGraphicFramePr>
          <p:cNvPr id="86" name="Table 8"/>
          <p:cNvGraphicFramePr/>
          <p:nvPr/>
        </p:nvGraphicFramePr>
        <p:xfrm>
          <a:off x="1766880" y="5917320"/>
          <a:ext cx="6188760" cy="1006200"/>
        </p:xfrm>
        <a:graphic>
          <a:graphicData uri="http://schemas.openxmlformats.org/drawingml/2006/table">
            <a:tbl>
              <a:tblPr/>
              <a:tblGrid>
                <a:gridCol w="1692000"/>
                <a:gridCol w="1112760"/>
                <a:gridCol w="1008000"/>
                <a:gridCol w="1224000"/>
                <a:gridCol w="1152360"/>
              </a:tblGrid>
              <a:tr h="251640">
                <a:tc>
                  <a:txBody>
                    <a:bodyPr>
                      <a:noAutofit/>
                    </a:bodyPr>
                    <a:p>
                      <a:pPr algn="ctr">
                        <a:lnSpc>
                          <a:spcPct val="100000"/>
                        </a:lnSpc>
                      </a:pPr>
                      <a:r>
                        <a:rPr b="0" lang="en-GB" sz="1050" spc="-1" strike="noStrike">
                          <a:solidFill>
                            <a:srgbClr val="000000"/>
                          </a:solidFill>
                          <a:latin typeface="Calibri"/>
                        </a:rPr>
                        <a:t>UTC (@ 21.5 Rs)</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Longitude (deg)</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Latitude (deg)</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Half Width (deg)</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Speed (km/s)</a:t>
                      </a:r>
                      <a:endParaRPr b="0" lang="en-US" sz="1050" spc="-1" strike="noStrike">
                        <a:latin typeface="Arial"/>
                      </a:endParaRPr>
                    </a:p>
                  </a:txBody>
                  <a:tcPr marL="91440" marR="91440">
                    <a:noFill/>
                  </a:tcPr>
                </a:tc>
              </a:tr>
              <a:tr h="251640">
                <a:tc>
                  <a:txBody>
                    <a:bodyPr>
                      <a:noAutofit/>
                    </a:bodyPr>
                    <a:p>
                      <a:pPr algn="ctr">
                        <a:lnSpc>
                          <a:spcPct val="100000"/>
                        </a:lnSpc>
                      </a:pPr>
                      <a:r>
                        <a:rPr b="0" lang="en-GB" sz="1050" spc="-1" strike="noStrike">
                          <a:solidFill>
                            <a:srgbClr val="000000"/>
                          </a:solidFill>
                          <a:highlight>
                            <a:srgbClr val="00ffff"/>
                          </a:highlight>
                          <a:latin typeface="Calibri"/>
                        </a:rPr>
                        <a:t>2020-11-16T14:30:00Z</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15.0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-10.0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50.0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1200.0</a:t>
                      </a:r>
                      <a:endParaRPr b="0" lang="en-US" sz="1050" spc="-1" strike="noStrike">
                        <a:latin typeface="Arial"/>
                      </a:endParaRPr>
                    </a:p>
                  </a:txBody>
                  <a:tcPr marL="91440" marR="91440">
                    <a:noFill/>
                  </a:tcPr>
                </a:tc>
              </a:tr>
              <a:tr h="251640">
                <a:tc>
                  <a:txBody>
                    <a:bodyPr>
                      <a:noAutofit/>
                    </a:bodyPr>
                    <a:p>
                      <a:pPr algn="ctr">
                        <a:lnSpc>
                          <a:spcPct val="100000"/>
                        </a:lnSpc>
                      </a:pPr>
                      <a:r>
                        <a:rPr b="0" lang="en-GB" sz="1050" spc="-1" strike="noStrike">
                          <a:solidFill>
                            <a:srgbClr val="000000"/>
                          </a:solidFill>
                          <a:highlight>
                            <a:srgbClr val="00ffff"/>
                          </a:highlight>
                          <a:latin typeface="Calibri"/>
                        </a:rPr>
                        <a:t>2020-11-14T23:42:00Z</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6.0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-15.0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41.0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1200.0</a:t>
                      </a:r>
                      <a:endParaRPr b="0" lang="en-US" sz="1050" spc="-1" strike="noStrike">
                        <a:latin typeface="Arial"/>
                      </a:endParaRPr>
                    </a:p>
                  </a:txBody>
                  <a:tcPr marL="91440" marR="91440">
                    <a:noFill/>
                  </a:tcPr>
                </a:tc>
              </a:tr>
              <a:tr h="251640">
                <a:tc>
                  <a:txBody>
                    <a:bodyPr>
                      <a:noAutofit/>
                    </a:bodyPr>
                    <a:p>
                      <a:pPr algn="ctr">
                        <a:lnSpc>
                          <a:spcPct val="100000"/>
                        </a:lnSpc>
                      </a:pPr>
                      <a:r>
                        <a:rPr b="0" lang="en-GB" sz="1050" spc="-1" strike="noStrike">
                          <a:solidFill>
                            <a:srgbClr val="000000"/>
                          </a:solidFill>
                          <a:highlight>
                            <a:srgbClr val="00ffff"/>
                          </a:highlight>
                          <a:latin typeface="Calibri"/>
                        </a:rPr>
                        <a:t>2020-11-12T23:47:00Z</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90.0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5.0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33.0</a:t>
                      </a:r>
                      <a:endParaRPr b="0" lang="en-US" sz="1050" spc="-1" strike="noStrike">
                        <a:latin typeface="Arial"/>
                      </a:endParaRPr>
                    </a:p>
                  </a:txBody>
                  <a:tcPr marL="91440" marR="91440">
                    <a:noFill/>
                  </a:tcPr>
                </a:tc>
                <a:tc>
                  <a:txBody>
                    <a:bodyPr>
                      <a:noAutofit/>
                    </a:bodyPr>
                    <a:p>
                      <a:pPr algn="ctr">
                        <a:lnSpc>
                          <a:spcPct val="100000"/>
                        </a:lnSpc>
                      </a:pPr>
                      <a:r>
                        <a:rPr b="0" lang="en-GB" sz="1050" spc="-1" strike="noStrike">
                          <a:solidFill>
                            <a:srgbClr val="000000"/>
                          </a:solidFill>
                          <a:latin typeface="Calibri"/>
                        </a:rPr>
                        <a:t>366.0</a:t>
                      </a:r>
                      <a:endParaRPr b="0" lang="en-US" sz="105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mediacall">
                                  <p:stCondLst>
                                    <p:cond delay="0"/>
                                  </p:stCondLst>
                                  <p:childTnLst>
                                    <p:cmd type="call">
                                      <p:cBhvr>
                                        <p:cTn id="6" dur="16600" fill="hold"/>
                                        <p:tgtEl>
                                          <p:spTgt spid="78"/>
                                        </p:tgtEl>
                                      </p:cBhvr>
                                    </p:cmd>
                                  </p:childTnLst>
                                </p:cTn>
                              </p:par>
                            </p:childTnLst>
                          </p:cTn>
                        </p:par>
                      </p:childTnLst>
                    </p:cTn>
                  </p:par>
                </p:childTnLst>
              </p:cTn>
              <p:prevCondLst>
                <p:cond evt="onPrev">
                  <p:tgtEl>
                    <p:sldTgt/>
                  </p:tgtEl>
                </p:cond>
              </p:prevCondLst>
              <p:nextCondLst>
                <p:cond evt="onNext">
                  <p:tgtEl>
                    <p:sldTgt/>
                  </p:tgtEl>
                </p:cond>
              </p:nextCondLst>
            </p:seq>
            <p:seq>
              <p:cTn id="7" restart="whenNotActive" nodeType="interactiveSeq" fill="hold">
                <p:stCondLst>
                  <p:cond delay="0" evt="onClick">
                    <p:tgtEl>
                      <p:spTgt spid="78"/>
                    </p:tgtEl>
                  </p:cond>
                </p:stCondLst>
                <p:childTnLst>
                  <p:par>
                    <p:cTn id="8" fill="hold">
                      <p:stCondLst>
                        <p:cond delay="0" evt="onClick">
                          <p:tgtEl>
                            <p:spTgt spid="78"/>
                          </p:tgtEl>
                        </p:cond>
                      </p:stCondLst>
                      <p:childTnLst>
                        <p:par>
                          <p:cTn id="9" fill="hold">
                            <p:stCondLst>
                              <p:cond delay="0"/>
                            </p:stCondLst>
                            <p:childTnLst>
                              <p:par>
                                <p:cTn id="10" nodeType="clickEffect" fill="hold" presetClass="mediacall">
                                  <p:stCondLst>
                                    <p:cond delay="0"/>
                                  </p:stCondLst>
                                  <p:childTnLst>
                                    <p:cmd type="call" cmd="togglePause">
                                      <p:cBhvr>
                                        <p:cTn id="11" dur="1" fill="hold"/>
                                        <p:tgtEl>
                                          <p:spTgt spid="78"/>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1403640" y="548640"/>
            <a:ext cx="6407280" cy="333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600" spc="-1" strike="noStrike">
                <a:solidFill>
                  <a:srgbClr val="000000"/>
                </a:solidFill>
                <a:latin typeface="Calibri"/>
                <a:ea typeface="DejaVu Sans"/>
              </a:rPr>
              <a:t>H-ESC Product: H.103b DBM – Drag Based Model</a:t>
            </a:r>
            <a:endParaRPr b="0" lang="en-US" sz="1600" spc="-1" strike="noStrike">
              <a:latin typeface="Arial"/>
            </a:endParaRPr>
          </a:p>
        </p:txBody>
      </p:sp>
      <p:pic>
        <p:nvPicPr>
          <p:cNvPr id="88" name="Picture 2" descr="Screen Clipping"/>
          <p:cNvPicPr/>
          <p:nvPr/>
        </p:nvPicPr>
        <p:blipFill>
          <a:blip r:embed="rId1"/>
          <a:stretch/>
        </p:blipFill>
        <p:spPr>
          <a:xfrm>
            <a:off x="1043640" y="1052640"/>
            <a:ext cx="4493880" cy="1798920"/>
          </a:xfrm>
          <a:prstGeom prst="rect">
            <a:avLst/>
          </a:prstGeom>
          <a:ln>
            <a:noFill/>
          </a:ln>
        </p:spPr>
      </p:pic>
      <p:pic>
        <p:nvPicPr>
          <p:cNvPr id="89" name="Picture 2" descr=""/>
          <p:cNvPicPr/>
          <p:nvPr/>
        </p:nvPicPr>
        <p:blipFill>
          <a:blip r:embed="rId2"/>
          <a:stretch/>
        </p:blipFill>
        <p:spPr>
          <a:xfrm>
            <a:off x="918000" y="3069000"/>
            <a:ext cx="4323960" cy="2789280"/>
          </a:xfrm>
          <a:prstGeom prst="rect">
            <a:avLst/>
          </a:prstGeom>
          <a:ln>
            <a:noFill/>
          </a:ln>
        </p:spPr>
      </p:pic>
      <p:pic>
        <p:nvPicPr>
          <p:cNvPr id="90" name="Picture 4" descr=""/>
          <p:cNvPicPr/>
          <p:nvPr/>
        </p:nvPicPr>
        <p:blipFill>
          <a:blip r:embed="rId3"/>
          <a:stretch/>
        </p:blipFill>
        <p:spPr>
          <a:xfrm>
            <a:off x="5007240" y="2055960"/>
            <a:ext cx="3891960" cy="3891960"/>
          </a:xfrm>
          <a:prstGeom prst="rect">
            <a:avLst/>
          </a:prstGeom>
          <a:ln>
            <a:noFill/>
          </a:ln>
        </p:spPr>
      </p:pic>
      <p:sp>
        <p:nvSpPr>
          <p:cNvPr id="91" name="CustomShape 2"/>
          <p:cNvSpPr/>
          <p:nvPr/>
        </p:nvSpPr>
        <p:spPr>
          <a:xfrm>
            <a:off x="3492000" y="126864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92" name="CustomShape 3"/>
          <p:cNvSpPr/>
          <p:nvPr/>
        </p:nvSpPr>
        <p:spPr>
          <a:xfrm>
            <a:off x="3204000" y="200916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93" name="CustomShape 4"/>
          <p:cNvSpPr/>
          <p:nvPr/>
        </p:nvSpPr>
        <p:spPr>
          <a:xfrm>
            <a:off x="1259640" y="5472360"/>
            <a:ext cx="367092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403640" y="548640"/>
            <a:ext cx="6407280" cy="333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600" spc="-1" strike="noStrike">
                <a:solidFill>
                  <a:srgbClr val="000000"/>
                </a:solidFill>
                <a:latin typeface="Calibri"/>
                <a:ea typeface="DejaVu Sans"/>
              </a:rPr>
              <a:t>H-ESC Product: H.108b DBEM – Drag Based Ensemble Model</a:t>
            </a:r>
            <a:endParaRPr b="0" lang="en-US" sz="1600" spc="-1" strike="noStrike">
              <a:latin typeface="Arial"/>
            </a:endParaRPr>
          </a:p>
        </p:txBody>
      </p:sp>
      <p:pic>
        <p:nvPicPr>
          <p:cNvPr id="95" name="Picture 2" descr=""/>
          <p:cNvPicPr/>
          <p:nvPr/>
        </p:nvPicPr>
        <p:blipFill>
          <a:blip r:embed="rId1"/>
          <a:stretch/>
        </p:blipFill>
        <p:spPr>
          <a:xfrm>
            <a:off x="1418760" y="980640"/>
            <a:ext cx="6529680" cy="5744160"/>
          </a:xfrm>
          <a:prstGeom prst="rect">
            <a:avLst/>
          </a:prstGeom>
          <a:ln>
            <a:noFill/>
          </a:ln>
        </p:spPr>
      </p:pic>
      <p:pic>
        <p:nvPicPr>
          <p:cNvPr id="96" name="Picture 3" descr="Screen Clipping"/>
          <p:cNvPicPr/>
          <p:nvPr/>
        </p:nvPicPr>
        <p:blipFill>
          <a:blip r:embed="rId2"/>
          <a:stretch/>
        </p:blipFill>
        <p:spPr>
          <a:xfrm>
            <a:off x="1328400" y="2925000"/>
            <a:ext cx="3929400" cy="1084680"/>
          </a:xfrm>
          <a:prstGeom prst="rect">
            <a:avLst/>
          </a:prstGeom>
          <a:ln>
            <a:noFill/>
          </a:ln>
        </p:spPr>
      </p:pic>
      <p:sp>
        <p:nvSpPr>
          <p:cNvPr id="97" name="CustomShape 2"/>
          <p:cNvSpPr/>
          <p:nvPr/>
        </p:nvSpPr>
        <p:spPr>
          <a:xfrm>
            <a:off x="2988000" y="97128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98" name="CustomShape 3"/>
          <p:cNvSpPr/>
          <p:nvPr/>
        </p:nvSpPr>
        <p:spPr>
          <a:xfrm>
            <a:off x="4485240" y="87876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99" name="CustomShape 4"/>
          <p:cNvSpPr/>
          <p:nvPr/>
        </p:nvSpPr>
        <p:spPr>
          <a:xfrm>
            <a:off x="5982480" y="1004760"/>
            <a:ext cx="790560" cy="16020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100" name="CustomShape 5"/>
          <p:cNvSpPr/>
          <p:nvPr/>
        </p:nvSpPr>
        <p:spPr>
          <a:xfrm>
            <a:off x="1297800" y="332388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101" name="CustomShape 6"/>
          <p:cNvSpPr/>
          <p:nvPr/>
        </p:nvSpPr>
        <p:spPr>
          <a:xfrm>
            <a:off x="3492000" y="126864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102" name="CustomShape 7"/>
          <p:cNvSpPr/>
          <p:nvPr/>
        </p:nvSpPr>
        <p:spPr>
          <a:xfrm>
            <a:off x="2590560" y="330912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
        <p:nvSpPr>
          <p:cNvPr id="103" name="CustomShape 8"/>
          <p:cNvSpPr/>
          <p:nvPr/>
        </p:nvSpPr>
        <p:spPr>
          <a:xfrm>
            <a:off x="3935520" y="3285000"/>
            <a:ext cx="790560" cy="286560"/>
          </a:xfrm>
          <a:prstGeom prst="rect">
            <a:avLst/>
          </a:prstGeom>
          <a:solidFill>
            <a:srgbClr val="4f81bd">
              <a:alpha val="32000"/>
            </a:srgbClr>
          </a:solidFill>
          <a:ln>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Picture 2" descr=""/>
          <p:cNvPicPr/>
          <p:nvPr/>
        </p:nvPicPr>
        <p:blipFill>
          <a:blip r:embed="rId1"/>
          <a:stretch/>
        </p:blipFill>
        <p:spPr>
          <a:xfrm>
            <a:off x="1019160" y="1646280"/>
            <a:ext cx="7828200" cy="3608640"/>
          </a:xfrm>
          <a:prstGeom prst="rect">
            <a:avLst/>
          </a:prstGeom>
          <a:ln>
            <a:noFill/>
          </a:ln>
        </p:spPr>
      </p:pic>
      <p:sp>
        <p:nvSpPr>
          <p:cNvPr id="105" name="CustomShape 1"/>
          <p:cNvSpPr/>
          <p:nvPr/>
        </p:nvSpPr>
        <p:spPr>
          <a:xfrm>
            <a:off x="1819440" y="548640"/>
            <a:ext cx="5740920" cy="333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GB" sz="1600" spc="-1" strike="noStrike">
                <a:solidFill>
                  <a:srgbClr val="000000"/>
                </a:solidFill>
                <a:latin typeface="Calibri"/>
                <a:ea typeface="DejaVu Sans"/>
              </a:rPr>
              <a:t>H-ESC Product: H.105a SEP/E – Near Earth Energetic Protons (GOES)</a:t>
            </a:r>
            <a:endParaRPr b="0" lang="en-US" sz="1600" spc="-1" strike="noStrike">
              <a:latin typeface="Arial"/>
            </a:endParaRPr>
          </a:p>
        </p:txBody>
      </p:sp>
      <p:sp>
        <p:nvSpPr>
          <p:cNvPr id="106" name="CustomShape 2"/>
          <p:cNvSpPr/>
          <p:nvPr/>
        </p:nvSpPr>
        <p:spPr>
          <a:xfrm>
            <a:off x="2267640" y="4772160"/>
            <a:ext cx="934560" cy="21276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1" lang="en-GB" sz="1400" spc="-1" strike="noStrike">
                <a:solidFill>
                  <a:srgbClr val="595959"/>
                </a:solidFill>
                <a:highlight>
                  <a:srgbClr val="00ffff"/>
                </a:highlight>
                <a:latin typeface="Calibri"/>
                <a:ea typeface="DejaVu Sans"/>
              </a:rPr>
              <a:t>2020-11-15</a:t>
            </a:r>
            <a:endParaRPr b="0" lang="en-US" sz="1400" spc="-1" strike="noStrike">
              <a:latin typeface="Arial"/>
            </a:endParaRPr>
          </a:p>
        </p:txBody>
      </p:sp>
      <p:sp>
        <p:nvSpPr>
          <p:cNvPr id="107" name="CustomShape 3"/>
          <p:cNvSpPr/>
          <p:nvPr/>
        </p:nvSpPr>
        <p:spPr>
          <a:xfrm>
            <a:off x="3305880" y="4772160"/>
            <a:ext cx="1006560" cy="21276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1" lang="en-GB" sz="1400" spc="-1" strike="noStrike">
                <a:solidFill>
                  <a:srgbClr val="595959"/>
                </a:solidFill>
                <a:highlight>
                  <a:srgbClr val="00ffff"/>
                </a:highlight>
                <a:latin typeface="Calibri"/>
                <a:ea typeface="DejaVu Sans"/>
              </a:rPr>
              <a:t>2020-11-16</a:t>
            </a:r>
            <a:endParaRPr b="0" lang="en-US" sz="1400" spc="-1" strike="noStrike">
              <a:latin typeface="Arial"/>
            </a:endParaRPr>
          </a:p>
        </p:txBody>
      </p:sp>
      <p:sp>
        <p:nvSpPr>
          <p:cNvPr id="108" name="CustomShape 4"/>
          <p:cNvSpPr/>
          <p:nvPr/>
        </p:nvSpPr>
        <p:spPr>
          <a:xfrm>
            <a:off x="4416480" y="4772160"/>
            <a:ext cx="1006560" cy="21276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1" lang="en-GB" sz="1400" spc="-1" strike="noStrike">
                <a:solidFill>
                  <a:srgbClr val="595959"/>
                </a:solidFill>
                <a:highlight>
                  <a:srgbClr val="00ffff"/>
                </a:highlight>
                <a:latin typeface="Calibri"/>
                <a:ea typeface="DejaVu Sans"/>
              </a:rPr>
              <a:t>2020-11-17</a:t>
            </a:r>
            <a:endParaRPr b="0" lang="en-US" sz="1400" spc="-1" strike="noStrike">
              <a:latin typeface="Arial"/>
            </a:endParaRPr>
          </a:p>
        </p:txBody>
      </p:sp>
      <p:sp>
        <p:nvSpPr>
          <p:cNvPr id="109" name="CustomShape 5"/>
          <p:cNvSpPr/>
          <p:nvPr/>
        </p:nvSpPr>
        <p:spPr>
          <a:xfrm>
            <a:off x="5526720" y="4772160"/>
            <a:ext cx="1006560" cy="21276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1" lang="en-GB" sz="1400" spc="-1" strike="noStrike">
                <a:solidFill>
                  <a:srgbClr val="595959"/>
                </a:solidFill>
                <a:highlight>
                  <a:srgbClr val="00ffff"/>
                </a:highlight>
                <a:latin typeface="Calibri"/>
                <a:ea typeface="DejaVu Sans"/>
              </a:rPr>
              <a:t>2020-11-18</a:t>
            </a:r>
            <a:endParaRPr b="0" lang="en-US" sz="1400" spc="-1" strike="noStrike">
              <a:latin typeface="Arial"/>
            </a:endParaRPr>
          </a:p>
        </p:txBody>
      </p:sp>
      <p:sp>
        <p:nvSpPr>
          <p:cNvPr id="110" name="CustomShape 6"/>
          <p:cNvSpPr/>
          <p:nvPr/>
        </p:nvSpPr>
        <p:spPr>
          <a:xfrm>
            <a:off x="6636960" y="4772160"/>
            <a:ext cx="1006560" cy="21276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1" lang="en-GB" sz="1400" spc="-1" strike="noStrike">
                <a:solidFill>
                  <a:srgbClr val="595959"/>
                </a:solidFill>
                <a:highlight>
                  <a:srgbClr val="00ffff"/>
                </a:highlight>
                <a:latin typeface="Calibri"/>
                <a:ea typeface="DejaVu Sans"/>
              </a:rPr>
              <a:t>2020-11-19</a:t>
            </a:r>
            <a:endParaRPr b="0" lang="en-US" sz="1400" spc="-1" strike="noStrike">
              <a:latin typeface="Arial"/>
            </a:endParaRPr>
          </a:p>
        </p:txBody>
      </p:sp>
      <p:sp>
        <p:nvSpPr>
          <p:cNvPr id="111" name="CustomShape 7"/>
          <p:cNvSpPr/>
          <p:nvPr/>
        </p:nvSpPr>
        <p:spPr>
          <a:xfrm>
            <a:off x="6030720" y="2160720"/>
            <a:ext cx="1420200" cy="230292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12" name="CustomShape 8"/>
          <p:cNvSpPr/>
          <p:nvPr/>
        </p:nvSpPr>
        <p:spPr>
          <a:xfrm>
            <a:off x="6012000" y="1628640"/>
            <a:ext cx="1483560" cy="4388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13" name="Line 9"/>
          <p:cNvSpPr/>
          <p:nvPr/>
        </p:nvSpPr>
        <p:spPr>
          <a:xfrm>
            <a:off x="5868000" y="2068920"/>
            <a:ext cx="0" cy="2539800"/>
          </a:xfrm>
          <a:prstGeom prst="line">
            <a:avLst/>
          </a:prstGeom>
          <a:ln w="28440">
            <a:solidFill>
              <a:srgbClr val="4a7ebb"/>
            </a:solidFill>
            <a:round/>
          </a:ln>
        </p:spPr>
        <p:style>
          <a:lnRef idx="1">
            <a:schemeClr val="accent1"/>
          </a:lnRef>
          <a:fillRef idx="0">
            <a:schemeClr val="accent1"/>
          </a:fillRef>
          <a:effectRef idx="0">
            <a:schemeClr val="accent1"/>
          </a:effectRef>
          <a:fontRef idx="minor"/>
        </p:style>
      </p:sp>
      <p:sp>
        <p:nvSpPr>
          <p:cNvPr id="114" name="CustomShape 10"/>
          <p:cNvSpPr/>
          <p:nvPr/>
        </p:nvSpPr>
        <p:spPr>
          <a:xfrm>
            <a:off x="4896000" y="1584000"/>
            <a:ext cx="2806920" cy="3022920"/>
          </a:xfrm>
          <a:prstGeom prst="rect">
            <a:avLst/>
          </a:pr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5" name="Group 1"/>
          <p:cNvGrpSpPr/>
          <p:nvPr/>
        </p:nvGrpSpPr>
        <p:grpSpPr>
          <a:xfrm>
            <a:off x="1475640" y="882000"/>
            <a:ext cx="6443640" cy="5527080"/>
            <a:chOff x="1475640" y="882000"/>
            <a:chExt cx="6443640" cy="5527080"/>
          </a:xfrm>
        </p:grpSpPr>
        <p:pic>
          <p:nvPicPr>
            <p:cNvPr id="116" name="Picture 3" descr=""/>
            <p:cNvPicPr/>
            <p:nvPr/>
          </p:nvPicPr>
          <p:blipFill>
            <a:blip r:embed="rId1"/>
            <a:stretch/>
          </p:blipFill>
          <p:spPr>
            <a:xfrm>
              <a:off x="1475640" y="882000"/>
              <a:ext cx="6335280" cy="5426640"/>
            </a:xfrm>
            <a:prstGeom prst="rect">
              <a:avLst/>
            </a:prstGeom>
            <a:ln>
              <a:noFill/>
            </a:ln>
          </p:spPr>
        </p:pic>
        <p:sp>
          <p:nvSpPr>
            <p:cNvPr id="117" name="CustomShape 2"/>
            <p:cNvSpPr/>
            <p:nvPr/>
          </p:nvSpPr>
          <p:spPr>
            <a:xfrm>
              <a:off x="5815800" y="6136920"/>
              <a:ext cx="1942920" cy="272160"/>
            </a:xfrm>
            <a:prstGeom prst="rect">
              <a:avLst/>
            </a:prstGeom>
            <a:solidFill>
              <a:schemeClr val="bg1"/>
            </a:solidFill>
            <a:ln>
              <a:noFill/>
            </a:ln>
          </p:spPr>
          <p:style>
            <a:lnRef idx="0"/>
            <a:fillRef idx="0"/>
            <a:effectRef idx="0"/>
            <a:fontRef idx="minor"/>
          </p:style>
          <p:txBody>
            <a:bodyPr lIns="90000" rIns="90000" tIns="45000" bIns="45000">
              <a:spAutoFit/>
            </a:bodyPr>
            <a:p>
              <a:pPr>
                <a:lnSpc>
                  <a:spcPct val="100000"/>
                </a:lnSpc>
              </a:pPr>
              <a:r>
                <a:rPr b="0" lang="en-GB" sz="1200" spc="-1" strike="noStrike">
                  <a:solidFill>
                    <a:srgbClr val="595959"/>
                  </a:solidFill>
                  <a:highlight>
                    <a:srgbClr val="00ffff"/>
                  </a:highlight>
                  <a:latin typeface="Calibri"/>
                  <a:ea typeface="DejaVu Sans"/>
                </a:rPr>
                <a:t>16 Nov 2020         23:18:49</a:t>
              </a:r>
              <a:endParaRPr b="0" lang="en-US" sz="1200" spc="-1" strike="noStrike">
                <a:latin typeface="Arial"/>
              </a:endParaRPr>
            </a:p>
          </p:txBody>
        </p:sp>
        <p:sp>
          <p:nvSpPr>
            <p:cNvPr id="118" name="CustomShape 3"/>
            <p:cNvSpPr/>
            <p:nvPr/>
          </p:nvSpPr>
          <p:spPr>
            <a:xfrm>
              <a:off x="5533920" y="5887440"/>
              <a:ext cx="542520" cy="33444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0" lang="en-GB" sz="1100" spc="-1" strike="noStrike">
                  <a:solidFill>
                    <a:srgbClr val="808080"/>
                  </a:solidFill>
                  <a:highlight>
                    <a:srgbClr val="00ffff"/>
                  </a:highlight>
                  <a:latin typeface="Calibri"/>
                  <a:ea typeface="DejaVu Sans"/>
                </a:rPr>
                <a:t>2020-11-16</a:t>
              </a:r>
              <a:endParaRPr b="0" lang="en-US" sz="1100" spc="-1" strike="noStrike">
                <a:latin typeface="Arial"/>
              </a:endParaRPr>
            </a:p>
          </p:txBody>
        </p:sp>
        <p:sp>
          <p:nvSpPr>
            <p:cNvPr id="119" name="CustomShape 4"/>
            <p:cNvSpPr/>
            <p:nvPr/>
          </p:nvSpPr>
          <p:spPr>
            <a:xfrm>
              <a:off x="7376760" y="5887440"/>
              <a:ext cx="542520" cy="33444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0" lang="en-GB" sz="1100" spc="-1" strike="noStrike">
                  <a:solidFill>
                    <a:srgbClr val="808080"/>
                  </a:solidFill>
                  <a:highlight>
                    <a:srgbClr val="00ffff"/>
                  </a:highlight>
                  <a:latin typeface="Calibri"/>
                  <a:ea typeface="DejaVu Sans"/>
                </a:rPr>
                <a:t>2020-11-17</a:t>
              </a:r>
              <a:endParaRPr b="0" lang="en-US" sz="1100" spc="-1" strike="noStrike">
                <a:latin typeface="Arial"/>
              </a:endParaRPr>
            </a:p>
          </p:txBody>
        </p:sp>
        <p:sp>
          <p:nvSpPr>
            <p:cNvPr id="120" name="CustomShape 5"/>
            <p:cNvSpPr/>
            <p:nvPr/>
          </p:nvSpPr>
          <p:spPr>
            <a:xfrm>
              <a:off x="3662640" y="5887440"/>
              <a:ext cx="542520" cy="33444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0" lang="en-GB" sz="1100" spc="-1" strike="noStrike">
                  <a:solidFill>
                    <a:srgbClr val="808080"/>
                  </a:solidFill>
                  <a:highlight>
                    <a:srgbClr val="00ffff"/>
                  </a:highlight>
                  <a:latin typeface="Calibri"/>
                  <a:ea typeface="DejaVu Sans"/>
                </a:rPr>
                <a:t>2020-11-15</a:t>
              </a:r>
              <a:endParaRPr b="0" lang="en-US" sz="1100" spc="-1" strike="noStrike">
                <a:latin typeface="Arial"/>
              </a:endParaRPr>
            </a:p>
          </p:txBody>
        </p:sp>
        <p:sp>
          <p:nvSpPr>
            <p:cNvPr id="121" name="CustomShape 6"/>
            <p:cNvSpPr/>
            <p:nvPr/>
          </p:nvSpPr>
          <p:spPr>
            <a:xfrm>
              <a:off x="1771560" y="5887440"/>
              <a:ext cx="542520" cy="33444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0" lang="en-GB" sz="1100" spc="-1" strike="noStrike">
                  <a:solidFill>
                    <a:srgbClr val="808080"/>
                  </a:solidFill>
                  <a:highlight>
                    <a:srgbClr val="00ffff"/>
                  </a:highlight>
                  <a:latin typeface="Calibri"/>
                  <a:ea typeface="DejaVu Sans"/>
                </a:rPr>
                <a:t>2020-11-14</a:t>
              </a:r>
              <a:endParaRPr b="0" lang="en-US" sz="1100" spc="-1" strike="noStrike">
                <a:latin typeface="Arial"/>
              </a:endParaRPr>
            </a:p>
          </p:txBody>
        </p:sp>
      </p:grpSp>
      <p:sp>
        <p:nvSpPr>
          <p:cNvPr id="122" name="CustomShape 7"/>
          <p:cNvSpPr/>
          <p:nvPr/>
        </p:nvSpPr>
        <p:spPr>
          <a:xfrm>
            <a:off x="1448280" y="548640"/>
            <a:ext cx="6483240" cy="3330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600" spc="-1" strike="noStrike">
                <a:solidFill>
                  <a:srgbClr val="000000"/>
                </a:solidFill>
                <a:latin typeface="Calibri"/>
                <a:ea typeface="DejaVu Sans"/>
              </a:rPr>
              <a:t>H-ESC Product: H.106b AWARE – Automated detection of solar wind features</a:t>
            </a:r>
            <a:endParaRPr b="0" lang="en-US" sz="1600" spc="-1" strike="noStrike">
              <a:latin typeface="Arial"/>
            </a:endParaRPr>
          </a:p>
        </p:txBody>
      </p:sp>
      <p:sp>
        <p:nvSpPr>
          <p:cNvPr id="123" name="CustomShape 8"/>
          <p:cNvSpPr/>
          <p:nvPr/>
        </p:nvSpPr>
        <p:spPr>
          <a:xfrm>
            <a:off x="4988160" y="6139080"/>
            <a:ext cx="456480" cy="212760"/>
          </a:xfrm>
          <a:prstGeom prst="rect">
            <a:avLst/>
          </a:prstGeom>
          <a:solidFill>
            <a:schemeClr val="bg1"/>
          </a:solidFill>
          <a:ln>
            <a:noFill/>
          </a:ln>
        </p:spPr>
        <p:style>
          <a:lnRef idx="0"/>
          <a:fillRef idx="0"/>
          <a:effectRef idx="0"/>
          <a:fontRef idx="minor"/>
        </p:style>
        <p:txBody>
          <a:bodyPr lIns="0" rIns="0" tIns="0" bIns="0">
            <a:spAutoFit/>
          </a:bodyPr>
          <a:p>
            <a:pPr algn="ctr">
              <a:lnSpc>
                <a:spcPct val="100000"/>
              </a:lnSpc>
            </a:pPr>
            <a:r>
              <a:rPr b="0" lang="en-GB" sz="1400" spc="-1" strike="noStrike">
                <a:solidFill>
                  <a:srgbClr val="595959"/>
                </a:solidFill>
                <a:highlight>
                  <a:srgbClr val="00ffff"/>
                </a:highlight>
                <a:latin typeface="Calibri"/>
                <a:ea typeface="DejaVu Sans"/>
              </a:rPr>
              <a:t>2020</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7E12E6F331BA408FFC28690E365FFB" ma:contentTypeVersion="1" ma:contentTypeDescription="Create a new document." ma:contentTypeScope="" ma:versionID="ec94519575fd50eb08d5923759726e29">
  <xsd:schema xmlns:xsd="http://www.w3.org/2001/XMLSchema" xmlns:xs="http://www.w3.org/2001/XMLSchema" xmlns:p="http://schemas.microsoft.com/office/2006/metadata/properties" xmlns:ns2="a71b8a04-ba8b-4f60-a12e-95272f83560b" targetNamespace="http://schemas.microsoft.com/office/2006/metadata/properties" ma:root="true" ma:fieldsID="b45b12884e1d007e6b4df8d2996c87a7" ns2:_="">
    <xsd:import namespace="a71b8a04-ba8b-4f60-a12e-95272f83560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b8a04-ba8b-4f60-a12e-95272f8356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75529-F50E-4033-9234-089416379064}">
  <ds:schemaRefs>
    <ds:schemaRef ds:uri="http://schemas.microsoft.com/sharepoint/v3/contenttype/forms"/>
  </ds:schemaRefs>
</ds:datastoreItem>
</file>

<file path=customXml/itemProps2.xml><?xml version="1.0" encoding="utf-8"?>
<ds:datastoreItem xmlns:ds="http://schemas.openxmlformats.org/officeDocument/2006/customXml" ds:itemID="{1A54FA5B-E61E-4E8C-8019-E9B0BA0932C8}">
  <ds:schemaRefs>
    <ds:schemaRef ds:uri="http://schemas.microsoft.com/office/2006/documentManagement/types"/>
    <ds:schemaRef ds:uri="http://purl.org/dc/elements/1.1/"/>
    <ds:schemaRef ds:uri="a71b8a04-ba8b-4f60-a12e-95272f83560b"/>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4BBB5D0-D159-47A1-887F-70F003BC3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1b8a04-ba8b-4f60-a12e-95272f8356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5456</TotalTime>
  <Application>LibreOffice/6.4.7.2$Linux_X86_64 LibreOffice_project/40$Build-2</Application>
  <Words>423</Words>
  <Paragraphs>114</Paragraphs>
  <Company>STFC</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2019-04-17T08:28:40Z</dcterms:created>
  <dc:creator>Chris Perry</dc:creator>
  <dc:description/>
  <dc:language>en-GB</dc:language>
  <cp:lastModifiedBy/>
  <cp:lastPrinted>2019-04-23T08:30:59Z</cp:lastPrinted>
  <dcterms:modified xsi:type="dcterms:W3CDTF">2022-09-06T10:42:36Z</dcterms:modified>
  <cp:revision>153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ampaign_Dates">
    <vt:lpwstr>16th Nov 2020 to 23rd Nov 2020</vt:lpwstr>
  </property>
  <property fmtid="{D5CDD505-2E9C-101B-9397-08002B2CF9AE}" pid="4" name="Company">
    <vt:lpwstr>STFC</vt:lpwstr>
  </property>
  <property fmtid="{D5CDD505-2E9C-101B-9397-08002B2CF9AE}" pid="5" name="ContentTypeId">
    <vt:lpwstr>0x010100477E12E6F331BA408FFC28690E365FFB</vt:lpwstr>
  </property>
  <property fmtid="{D5CDD505-2E9C-101B-9397-08002B2CF9AE}" pid="6" name="HiddenSlides">
    <vt:i4>0</vt:i4>
  </property>
  <property fmtid="{D5CDD505-2E9C-101B-9397-08002B2CF9AE}" pid="7" name="HyperlinksChanged">
    <vt:bool>0</vt:bool>
  </property>
  <property fmtid="{D5CDD505-2E9C-101B-9397-08002B2CF9AE}" pid="8" name="LinksUpToDate">
    <vt:bool>0</vt:bool>
  </property>
  <property fmtid="{D5CDD505-2E9C-101B-9397-08002B2CF9AE}" pid="9" name="MMClips">
    <vt:i4>2</vt:i4>
  </property>
  <property fmtid="{D5CDD505-2E9C-101B-9397-08002B2CF9AE}" pid="10" name="Notes">
    <vt:i4>0</vt:i4>
  </property>
  <property fmtid="{D5CDD505-2E9C-101B-9397-08002B2CF9AE}" pid="11" name="PresentationFormat">
    <vt:lpwstr>On-screen Show (4:3)</vt:lpwstr>
  </property>
  <property fmtid="{D5CDD505-2E9C-101B-9397-08002B2CF9AE}" pid="12" name="ScaleCrop">
    <vt:bool>0</vt:bool>
  </property>
  <property fmtid="{D5CDD505-2E9C-101B-9397-08002B2CF9AE}" pid="13" name="ShareDoc">
    <vt:bool>0</vt:bool>
  </property>
  <property fmtid="{D5CDD505-2E9C-101B-9397-08002B2CF9AE}" pid="14" name="Slides">
    <vt:i4>13</vt:i4>
  </property>
</Properties>
</file>