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media1.wmv" ContentType="video/x-ms-wmv"/>
  <Override PartName="/ppt/media/image2.png" ContentType="image/png"/>
  <Override PartName="/ppt/media/image3.wmf" ContentType="image/x-wmf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</a:t>
            </a:r>
            <a:r>
              <a:rPr b="0" lang="en-US" sz="1800" spc="-1" strike="noStrike">
                <a:latin typeface="Arial"/>
              </a:rPr>
              <a:t>the title text </a:t>
            </a:r>
            <a:r>
              <a:rPr b="0" lang="en-US" sz="1800" spc="-1" strike="noStrike">
                <a:latin typeface="Arial"/>
              </a:rPr>
              <a:t>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edit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title </a:t>
            </a:r>
            <a:r>
              <a:rPr b="0" lang="en-US" sz="4400" spc="-1" strike="noStrike">
                <a:latin typeface="Arial"/>
              </a:rPr>
              <a:t>text </a:t>
            </a:r>
            <a:r>
              <a:rPr b="0" lang="en-US" sz="4400" spc="-1" strike="noStrike">
                <a:latin typeface="Arial"/>
              </a:rPr>
              <a:t>forma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6840" y="27324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5320" spc="-1" strike="noStrike">
                <a:latin typeface="Arial"/>
              </a:rPr>
              <a:t>Click </a:t>
            </a:r>
            <a:r>
              <a:rPr b="0" lang="en-US" sz="5320" spc="-1" strike="noStrike">
                <a:latin typeface="Arial"/>
              </a:rPr>
              <a:t>to </a:t>
            </a:r>
            <a:r>
              <a:rPr b="0" lang="en-US" sz="5320" spc="-1" strike="noStrike">
                <a:latin typeface="Arial"/>
              </a:rPr>
              <a:t>edit </a:t>
            </a:r>
            <a:r>
              <a:rPr b="0" lang="en-US" sz="5320" spc="-1" strike="noStrike">
                <a:latin typeface="Arial"/>
              </a:rPr>
              <a:t>the </a:t>
            </a:r>
            <a:r>
              <a:rPr b="0" lang="en-US" sz="5320" spc="-1" strike="noStrike">
                <a:latin typeface="Arial"/>
              </a:rPr>
              <a:t>title </a:t>
            </a:r>
            <a:r>
              <a:rPr b="0" lang="en-US" sz="5320" spc="-1" strike="noStrike">
                <a:latin typeface="Arial"/>
              </a:rPr>
              <a:t>text </a:t>
            </a:r>
            <a:r>
              <a:rPr b="0" lang="en-US" sz="5320" spc="-1" strike="noStrike">
                <a:latin typeface="Arial"/>
              </a:rPr>
              <a:t>form</a:t>
            </a:r>
            <a:r>
              <a:rPr b="0" lang="en-US" sz="5320" spc="-1" strike="noStrike">
                <a:latin typeface="Arial"/>
              </a:rPr>
              <a:t>at</a:t>
            </a:r>
            <a:endParaRPr b="0" lang="en-US" sz="532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6840" y="1604160"/>
            <a:ext cx="82288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7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870" spc="-1" strike="noStrike">
                <a:latin typeface="Arial"/>
              </a:rPr>
              <a:t>Click to edit the outline text format</a:t>
            </a:r>
            <a:endParaRPr b="0" lang="en-US" sz="3870" spc="-1" strike="noStrike">
              <a:latin typeface="Arial"/>
            </a:endParaRPr>
          </a:p>
          <a:p>
            <a:pPr lvl="1" marL="864000" indent="-324000"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380" spc="-1" strike="noStrike">
                <a:latin typeface="Arial"/>
              </a:rPr>
              <a:t>Second Outline Level</a:t>
            </a:r>
            <a:endParaRPr b="0" lang="en-US" sz="3380" spc="-1" strike="noStrike">
              <a:latin typeface="Arial"/>
            </a:endParaRPr>
          </a:p>
          <a:p>
            <a:pPr lvl="2" marL="1296000" indent="-288000">
              <a:spcBef>
                <a:spcPts val="102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0" spc="-1" strike="noStrike">
                <a:latin typeface="Arial"/>
              </a:rPr>
              <a:t>Third Outline Level</a:t>
            </a:r>
            <a:endParaRPr b="0" lang="en-US" sz="2900" spc="-1" strike="noStrike">
              <a:latin typeface="Arial"/>
            </a:endParaRPr>
          </a:p>
          <a:p>
            <a:pPr lvl="3" marL="1728000" indent="-216000">
              <a:spcBef>
                <a:spcPts val="68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20" spc="-1" strike="noStrike">
                <a:latin typeface="Arial"/>
              </a:rPr>
              <a:t>Fourth Outline Level</a:t>
            </a:r>
            <a:endParaRPr b="0" lang="en-US" sz="2420" spc="-1" strike="noStrike">
              <a:latin typeface="Arial"/>
            </a:endParaRPr>
          </a:p>
          <a:p>
            <a:pPr lvl="4" marL="2160000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20" spc="-1" strike="noStrike">
                <a:latin typeface="Arial"/>
              </a:rPr>
              <a:t>Fifth Outline Level</a:t>
            </a:r>
            <a:endParaRPr b="0" lang="en-US" sz="2420" spc="-1" strike="noStrike">
              <a:latin typeface="Arial"/>
            </a:endParaRPr>
          </a:p>
          <a:p>
            <a:pPr lvl="5" marL="2592000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20" spc="-1" strike="noStrike">
                <a:latin typeface="Arial"/>
              </a:rPr>
              <a:t>Sixth Outline Level</a:t>
            </a:r>
            <a:endParaRPr b="0" lang="en-US" sz="2420" spc="-1" strike="noStrike">
              <a:latin typeface="Arial"/>
            </a:endParaRPr>
          </a:p>
          <a:p>
            <a:pPr lvl="6" marL="3024000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20" spc="-1" strike="noStrike">
                <a:latin typeface="Arial"/>
              </a:rPr>
              <a:t>Seventh Outline Level</a:t>
            </a:r>
            <a:endParaRPr b="0" lang="en-US" sz="242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video" Target="../media/media1.wmv"/><Relationship Id="rId2" Type="http://schemas.microsoft.com/office/2007/relationships/media" Target="../media/media1.wmv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80320" y="670680"/>
            <a:ext cx="8045640" cy="392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The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following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plots,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graphs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and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informatio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n have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been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generated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in the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context of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a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SWESNET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Consistent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Communic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ation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exercise.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The data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has been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taken from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past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periods (in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2017 or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other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years) and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have been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partially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modified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in order to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support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the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communic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ation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exercise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activity. It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does not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reflect the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real-time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space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weather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conditions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and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should not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be used or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distributed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outside of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the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coordinate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d event </a:t>
            </a:r>
            <a:r>
              <a:rPr b="0" lang="en-GB" sz="2800" spc="-1" strike="noStrike">
                <a:solidFill>
                  <a:srgbClr val="ff0000"/>
                </a:solidFill>
                <a:latin typeface="NotesEsa"/>
                <a:ea typeface="DejaVu Sans"/>
              </a:rPr>
              <a:t>exercise.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48760" y="221040"/>
            <a:ext cx="879156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en-GB" sz="4800" spc="-1" strike="noStrike">
                <a:solidFill>
                  <a:srgbClr val="ff0000"/>
                </a:solidFill>
                <a:latin typeface="NotesEsa"/>
                <a:ea typeface="DejaVu Sans"/>
              </a:rPr>
              <a:t>Issue </a:t>
            </a:r>
            <a:r>
              <a:rPr b="0" lang="en-GB" sz="4800" spc="-1" strike="noStrike">
                <a:solidFill>
                  <a:srgbClr val="ff0000"/>
                </a:solidFill>
                <a:latin typeface="NotesEsa"/>
                <a:ea typeface="DejaVu Sans"/>
              </a:rPr>
              <a:t>time </a:t>
            </a:r>
            <a:r>
              <a:rPr b="0" lang="en-GB" sz="4800" spc="-1" strike="noStrike">
                <a:solidFill>
                  <a:srgbClr val="ff0000"/>
                </a:solidFill>
                <a:latin typeface="NotesEsa"/>
                <a:ea typeface="DejaVu Sans"/>
              </a:rPr>
              <a:t>of the </a:t>
            </a:r>
            <a:r>
              <a:rPr b="0" lang="en-GB" sz="4800" spc="-1" strike="noStrike">
                <a:solidFill>
                  <a:srgbClr val="ff0000"/>
                </a:solidFill>
                <a:latin typeface="NotesEsa"/>
                <a:ea typeface="DejaVu Sans"/>
              </a:rPr>
              <a:t>data: </a:t>
            </a:r>
            <a:endParaRPr b="0" lang="en-US" sz="4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GB" sz="4800" spc="-1" strike="noStrike">
                <a:solidFill>
                  <a:srgbClr val="ff0000"/>
                </a:solidFill>
                <a:latin typeface="NotesEsa"/>
                <a:ea typeface="DejaVu Sans"/>
              </a:rPr>
              <a:t>	</a:t>
            </a:r>
            <a:r>
              <a:rPr b="0" lang="en-GB" sz="4800" spc="-1" strike="noStrike">
                <a:solidFill>
                  <a:srgbClr val="ff0000"/>
                </a:solidFill>
                <a:latin typeface="NotesEsa"/>
                <a:ea typeface="DejaVu Sans"/>
              </a:rPr>
              <a:t>YYYY </a:t>
            </a:r>
            <a:r>
              <a:rPr b="0" lang="en-GB" sz="4800" spc="-1" strike="noStrike">
                <a:solidFill>
                  <a:srgbClr val="ff0000"/>
                </a:solidFill>
                <a:latin typeface="NotesEsa"/>
                <a:ea typeface="DejaVu Sans"/>
              </a:rPr>
              <a:t>– M1 </a:t>
            </a:r>
            <a:r>
              <a:rPr b="0" lang="en-GB" sz="4800" spc="-1" strike="noStrike">
                <a:solidFill>
                  <a:srgbClr val="ff0000"/>
                </a:solidFill>
                <a:latin typeface="NotesEsa"/>
                <a:ea typeface="DejaVu Sans"/>
              </a:rPr>
              <a:t>– D1  </a:t>
            </a:r>
            <a:r>
              <a:rPr b="0" lang="en-GB" sz="4800" spc="-1" strike="noStrike">
                <a:solidFill>
                  <a:srgbClr val="ff0000"/>
                </a:solidFill>
                <a:latin typeface="NotesEsa"/>
                <a:ea typeface="DejaVu Sans"/>
              </a:rPr>
              <a:t> UTC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"/>
          <p:cNvSpPr/>
          <p:nvPr/>
        </p:nvSpPr>
        <p:spPr>
          <a:xfrm>
            <a:off x="1443600" y="548640"/>
            <a:ext cx="624276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H-ESC Product: H.101a/103a ENLIL/E – 3D MHD Model of the Heliosphere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18" name="Picture 1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</p:blipFill>
        <p:spPr>
          <a:xfrm>
            <a:off x="1115640" y="980640"/>
            <a:ext cx="7681680" cy="480060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3384000" y="1152000"/>
            <a:ext cx="1727280" cy="33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ffff00"/>
                </a:solidFill>
                <a:highlight>
                  <a:srgbClr val="00ffff"/>
                </a:highlight>
                <a:latin typeface="Calibri"/>
                <a:ea typeface="DejaVu Sans"/>
              </a:rPr>
              <a:t>2020-11-14 to 21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5641920" y="3289680"/>
            <a:ext cx="2961360" cy="243000"/>
          </a:xfrm>
          <a:prstGeom prst="rect">
            <a:avLst/>
          </a:prstGeom>
          <a:solidFill>
            <a:srgbClr val="100a2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a6a6a6"/>
                </a:solidFill>
                <a:latin typeface="Calibri"/>
                <a:ea typeface="DejaVu Sans"/>
              </a:rPr>
              <a:t>15                16                 17                18                 19                20                 21   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21" name="CustomShape 5"/>
          <p:cNvSpPr/>
          <p:nvPr/>
        </p:nvSpPr>
        <p:spPr>
          <a:xfrm>
            <a:off x="4087080" y="5678640"/>
            <a:ext cx="437040" cy="106200"/>
          </a:xfrm>
          <a:prstGeom prst="rect">
            <a:avLst/>
          </a:prstGeom>
          <a:solidFill>
            <a:srgbClr val="100a2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a6a6a6"/>
                </a:solidFill>
                <a:highlight>
                  <a:srgbClr val="00ffff"/>
                </a:highlight>
                <a:latin typeface="Calibri"/>
                <a:ea typeface="DejaVu Sans"/>
              </a:rPr>
              <a:t>2020-11-16</a:t>
            </a:r>
            <a:endParaRPr b="0" lang="en-US" sz="700" spc="-1" strike="noStrike">
              <a:latin typeface="Arial"/>
            </a:endParaRPr>
          </a:p>
        </p:txBody>
      </p:sp>
      <p:sp>
        <p:nvSpPr>
          <p:cNvPr id="122" name="CustomShape 6"/>
          <p:cNvSpPr/>
          <p:nvPr/>
        </p:nvSpPr>
        <p:spPr>
          <a:xfrm flipV="1">
            <a:off x="7955280" y="5625720"/>
            <a:ext cx="437040" cy="106200"/>
          </a:xfrm>
          <a:prstGeom prst="rect">
            <a:avLst/>
          </a:prstGeom>
          <a:solidFill>
            <a:srgbClr val="100a2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a6a6a6"/>
                </a:solidFill>
                <a:highlight>
                  <a:srgbClr val="00ffff"/>
                </a:highlight>
                <a:latin typeface="Calibri"/>
                <a:ea typeface="DejaVu Sans"/>
              </a:rPr>
              <a:t>2020-11-16</a:t>
            </a:r>
            <a:endParaRPr b="0" lang="en-US" sz="700" spc="-1" strike="noStrike">
              <a:latin typeface="Arial"/>
            </a:endParaRPr>
          </a:p>
        </p:txBody>
      </p:sp>
      <p:graphicFrame>
        <p:nvGraphicFramePr>
          <p:cNvPr id="123" name="Table 7"/>
          <p:cNvGraphicFramePr/>
          <p:nvPr/>
        </p:nvGraphicFramePr>
        <p:xfrm>
          <a:off x="1766880" y="5917320"/>
          <a:ext cx="6188400" cy="0"/>
        </p:xfrm>
        <a:graphic>
          <a:graphicData uri="http://schemas.openxmlformats.org/drawingml/2006/table">
            <a:tbl>
              <a:tblPr/>
              <a:tblGrid>
                <a:gridCol w="1692000"/>
                <a:gridCol w="1112760"/>
                <a:gridCol w="1008000"/>
                <a:gridCol w="1224000"/>
                <a:gridCol w="1152000"/>
              </a:tblGrid>
              <a:tr h="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UTC (@ 21.5 Rs)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Longitude (deg)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Latitude (deg)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Half Width (deg)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Speed (km/s)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</a:rPr>
                        <a:t>2020-11-14T23:42:00Z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-15.0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41.0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1200.0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</a:rPr>
                        <a:t>2020-11-12T23:47:00Z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90.0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33.0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10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366.0</a:t>
                      </a:r>
                      <a:endParaRPr b="0" lang="en-US" sz="105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sp>
        <p:nvSpPr>
          <p:cNvPr id="124" name="CustomShape 8"/>
          <p:cNvSpPr/>
          <p:nvPr/>
        </p:nvSpPr>
        <p:spPr>
          <a:xfrm>
            <a:off x="5641920" y="5383440"/>
            <a:ext cx="2961360" cy="243000"/>
          </a:xfrm>
          <a:prstGeom prst="rect">
            <a:avLst/>
          </a:prstGeom>
          <a:solidFill>
            <a:srgbClr val="100a2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800" spc="-1" strike="noStrike">
                <a:solidFill>
                  <a:srgbClr val="a6a6a6"/>
                </a:solidFill>
                <a:latin typeface="Calibri"/>
                <a:ea typeface="DejaVu Sans"/>
              </a:rPr>
              <a:t>15                16                 17                18                 19                20                 21   </a:t>
            </a:r>
            <a:endParaRPr b="0" lang="en-U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6600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7" restart="whenNotActive" nodeType="interactiveSeq" fill="hold">
                <p:stCondLst>
                  <p:cond delay="0" evt="onClick">
                    <p:tgtEl>
                      <p:spTgt spid="118"/>
                    </p:tgtEl>
                  </p:cond>
                </p:stCondLst>
                <p:childTnLst>
                  <p:par>
                    <p:cTn id="8" fill="hold">
                      <p:stCondLst>
                        <p:cond delay="0" evt="onClick">
                          <p:tgtEl>
                            <p:spTgt spid="118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819440" y="548640"/>
            <a:ext cx="57412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GB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H-ESC Product: H.105a SEP/E – Near Earth Energetic Protons (GOES)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26" name="Picture 4" descr=""/>
          <p:cNvPicPr/>
          <p:nvPr/>
        </p:nvPicPr>
        <p:blipFill>
          <a:blip r:embed="rId1"/>
          <a:stretch/>
        </p:blipFill>
        <p:spPr>
          <a:xfrm>
            <a:off x="1023120" y="1643400"/>
            <a:ext cx="7824240" cy="361260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2267640" y="4772160"/>
            <a:ext cx="934920" cy="21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595959"/>
                </a:solidFill>
                <a:highlight>
                  <a:srgbClr val="00ffff"/>
                </a:highlight>
                <a:latin typeface="Calibri"/>
                <a:ea typeface="DejaVu Sans"/>
              </a:rPr>
              <a:t>2020-11-15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3305880" y="4772160"/>
            <a:ext cx="1006920" cy="21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595959"/>
                </a:solidFill>
                <a:highlight>
                  <a:srgbClr val="00ffff"/>
                </a:highlight>
                <a:latin typeface="Calibri"/>
                <a:ea typeface="DejaVu Sans"/>
              </a:rPr>
              <a:t>2020-11-16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4392000" y="4772160"/>
            <a:ext cx="1031400" cy="21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595959"/>
                </a:solidFill>
                <a:highlight>
                  <a:srgbClr val="00ffff"/>
                </a:highlight>
                <a:latin typeface="Calibri"/>
                <a:ea typeface="DejaVu Sans"/>
              </a:rPr>
              <a:t>2020-11-17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5526720" y="4772160"/>
            <a:ext cx="1006920" cy="21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595959"/>
                </a:solidFill>
                <a:highlight>
                  <a:srgbClr val="00ffff"/>
                </a:highlight>
                <a:latin typeface="Calibri"/>
                <a:ea typeface="DejaVu Sans"/>
              </a:rPr>
              <a:t>2020-11-18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6636960" y="4772160"/>
            <a:ext cx="1006920" cy="21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en-GB" sz="1400" spc="-1" strike="noStrike">
                <a:solidFill>
                  <a:srgbClr val="595959"/>
                </a:solidFill>
                <a:highlight>
                  <a:srgbClr val="00ffff"/>
                </a:highlight>
                <a:latin typeface="Calibri"/>
                <a:ea typeface="DejaVu Sans"/>
              </a:rPr>
              <a:t>2020-11-19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2" name="CustomShape 7"/>
          <p:cNvSpPr/>
          <p:nvPr/>
        </p:nvSpPr>
        <p:spPr>
          <a:xfrm>
            <a:off x="5652000" y="2110680"/>
            <a:ext cx="1799280" cy="233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8"/>
          <p:cNvSpPr/>
          <p:nvPr/>
        </p:nvSpPr>
        <p:spPr>
          <a:xfrm>
            <a:off x="4301640" y="1628640"/>
            <a:ext cx="3137040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9"/>
          <p:cNvSpPr/>
          <p:nvPr/>
        </p:nvSpPr>
        <p:spPr>
          <a:xfrm>
            <a:off x="4392000" y="1872000"/>
            <a:ext cx="3383640" cy="2735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7E12E6F331BA408FFC28690E365FFB" ma:contentTypeVersion="1" ma:contentTypeDescription="Create a new document." ma:contentTypeScope="" ma:versionID="ec94519575fd50eb08d5923759726e29">
  <xsd:schema xmlns:xsd="http://www.w3.org/2001/XMLSchema" xmlns:xs="http://www.w3.org/2001/XMLSchema" xmlns:p="http://schemas.microsoft.com/office/2006/metadata/properties" xmlns:ns2="a71b8a04-ba8b-4f60-a12e-95272f83560b" targetNamespace="http://schemas.microsoft.com/office/2006/metadata/properties" ma:root="true" ma:fieldsID="b45b12884e1d007e6b4df8d2996c87a7" ns2:_="">
    <xsd:import namespace="a71b8a04-ba8b-4f60-a12e-95272f83560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b8a04-ba8b-4f60-a12e-95272f8356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E75529-F50E-4033-9234-0894163790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4FA5B-E61E-4E8C-8019-E9B0BA0932C8}">
  <ds:schemaRefs>
    <ds:schemaRef ds:uri="http://schemas.microsoft.com/office/2006/documentManagement/types"/>
    <ds:schemaRef ds:uri="http://purl.org/dc/elements/1.1/"/>
    <ds:schemaRef ds:uri="a71b8a04-ba8b-4f60-a12e-95272f83560b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4BBB5D0-D159-47A1-887F-70F003BC36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1b8a04-ba8b-4f60-a12e-95272f8356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5454</TotalTime>
  <Application>LibreOffice/6.4.7.2$Linux_X86_64 LibreOffice_project/40$Build-2</Application>
  <Words>423</Words>
  <Paragraphs>114</Paragraphs>
  <Company>STFC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2019-04-17T08:28:40Z</dcterms:created>
  <dc:creator>Chris Perry</dc:creator>
  <dc:description/>
  <dc:language>en-GB</dc:language>
  <cp:lastModifiedBy/>
  <cp:lastPrinted>2019-04-23T08:30:59Z</cp:lastPrinted>
  <dcterms:modified xsi:type="dcterms:W3CDTF">2022-09-06T10:41:51Z</dcterms:modified>
  <cp:revision>152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ampaign_Dates">
    <vt:lpwstr>16th Nov 2020 to 23rd Nov 2020</vt:lpwstr>
  </property>
  <property fmtid="{D5CDD505-2E9C-101B-9397-08002B2CF9AE}" pid="4" name="Company">
    <vt:lpwstr>STFC</vt:lpwstr>
  </property>
  <property fmtid="{D5CDD505-2E9C-101B-9397-08002B2CF9AE}" pid="5" name="ContentTypeId">
    <vt:lpwstr>0x010100477E12E6F331BA408FFC28690E365FFB</vt:lpwstr>
  </property>
  <property fmtid="{D5CDD505-2E9C-101B-9397-08002B2CF9AE}" pid="6" name="HiddenSlides">
    <vt:i4>0</vt:i4>
  </property>
  <property fmtid="{D5CDD505-2E9C-101B-9397-08002B2CF9AE}" pid="7" name="HyperlinksChanged">
    <vt:bool>0</vt:bool>
  </property>
  <property fmtid="{D5CDD505-2E9C-101B-9397-08002B2CF9AE}" pid="8" name="LinksUpToDate">
    <vt:bool>0</vt:bool>
  </property>
  <property fmtid="{D5CDD505-2E9C-101B-9397-08002B2CF9AE}" pid="9" name="MMClips">
    <vt:i4>2</vt:i4>
  </property>
  <property fmtid="{D5CDD505-2E9C-101B-9397-08002B2CF9AE}" pid="10" name="Notes">
    <vt:i4>0</vt:i4>
  </property>
  <property fmtid="{D5CDD505-2E9C-101B-9397-08002B2CF9AE}" pid="11" name="PresentationFormat">
    <vt:lpwstr>On-screen Show (4:3)</vt:lpwstr>
  </property>
  <property fmtid="{D5CDD505-2E9C-101B-9397-08002B2CF9AE}" pid="12" name="ScaleCrop">
    <vt:bool>0</vt:bool>
  </property>
  <property fmtid="{D5CDD505-2E9C-101B-9397-08002B2CF9AE}" pid="13" name="ShareDoc">
    <vt:bool>0</vt:bool>
  </property>
  <property fmtid="{D5CDD505-2E9C-101B-9397-08002B2CF9AE}" pid="14" name="Slides">
    <vt:i4>13</vt:i4>
  </property>
</Properties>
</file>