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wmf" ContentType="image/x-wmf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6840" y="273240"/>
            <a:ext cx="8228880" cy="114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5320" spc="-1" strike="noStrike">
                <a:latin typeface="Arial"/>
              </a:rPr>
              <a:t>Cli</a:t>
            </a:r>
            <a:r>
              <a:rPr b="0" lang="en-US" sz="5320" spc="-1" strike="noStrike">
                <a:latin typeface="Arial"/>
              </a:rPr>
              <a:t>ck </a:t>
            </a:r>
            <a:r>
              <a:rPr b="0" lang="en-US" sz="5320" spc="-1" strike="noStrike">
                <a:latin typeface="Arial"/>
              </a:rPr>
              <a:t>to </a:t>
            </a:r>
            <a:r>
              <a:rPr b="0" lang="en-US" sz="5320" spc="-1" strike="noStrike">
                <a:latin typeface="Arial"/>
              </a:rPr>
              <a:t>edi</a:t>
            </a:r>
            <a:r>
              <a:rPr b="0" lang="en-US" sz="5320" spc="-1" strike="noStrike">
                <a:latin typeface="Arial"/>
              </a:rPr>
              <a:t>t </a:t>
            </a:r>
            <a:r>
              <a:rPr b="0" lang="en-US" sz="5320" spc="-1" strike="noStrike">
                <a:latin typeface="Arial"/>
              </a:rPr>
              <a:t>the </a:t>
            </a:r>
            <a:r>
              <a:rPr b="0" lang="en-US" sz="5320" spc="-1" strike="noStrike">
                <a:latin typeface="Arial"/>
              </a:rPr>
              <a:t>titl</a:t>
            </a:r>
            <a:r>
              <a:rPr b="0" lang="en-US" sz="5320" spc="-1" strike="noStrike">
                <a:latin typeface="Arial"/>
              </a:rPr>
              <a:t>e </a:t>
            </a:r>
            <a:r>
              <a:rPr b="0" lang="en-US" sz="5320" spc="-1" strike="noStrike">
                <a:latin typeface="Arial"/>
              </a:rPr>
              <a:t>tex</a:t>
            </a:r>
            <a:r>
              <a:rPr b="0" lang="en-US" sz="5320" spc="-1" strike="noStrike">
                <a:latin typeface="Arial"/>
              </a:rPr>
              <a:t>t </a:t>
            </a:r>
            <a:r>
              <a:rPr b="0" lang="en-US" sz="5320" spc="-1" strike="noStrike">
                <a:latin typeface="Arial"/>
              </a:rPr>
              <a:t>for</a:t>
            </a:r>
            <a:r>
              <a:rPr b="0" lang="en-US" sz="5320" spc="-1" strike="noStrike">
                <a:latin typeface="Arial"/>
              </a:rPr>
              <a:t>ma</a:t>
            </a:r>
            <a:r>
              <a:rPr b="0" lang="en-US" sz="5320" spc="-1" strike="noStrike">
                <a:latin typeface="Arial"/>
              </a:rPr>
              <a:t>t</a:t>
            </a:r>
            <a:endParaRPr b="0" lang="en-US" sz="5320" spc="-1" strike="noStrike"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6840" y="1604160"/>
            <a:ext cx="82288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7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870" spc="-1" strike="noStrike">
                <a:latin typeface="Arial"/>
              </a:rPr>
              <a:t>Click to edit the outline text format</a:t>
            </a:r>
            <a:endParaRPr b="0" lang="en-US" sz="3870" spc="-1" strike="noStrike">
              <a:latin typeface="Arial"/>
            </a:endParaRPr>
          </a:p>
          <a:p>
            <a:pPr lvl="1" marL="864000" indent="-324000">
              <a:spcBef>
                <a:spcPts val="136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380" spc="-1" strike="noStrike">
                <a:latin typeface="Arial"/>
              </a:rPr>
              <a:t>Second Outline Level</a:t>
            </a:r>
            <a:endParaRPr b="0" lang="en-US" sz="3380" spc="-1" strike="noStrike">
              <a:latin typeface="Arial"/>
            </a:endParaRPr>
          </a:p>
          <a:p>
            <a:pPr lvl="2" marL="1296000" indent="-288000">
              <a:spcBef>
                <a:spcPts val="102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900" spc="-1" strike="noStrike">
                <a:latin typeface="Arial"/>
              </a:rPr>
              <a:t>Third Outline Level</a:t>
            </a:r>
            <a:endParaRPr b="0" lang="en-US" sz="2900" spc="-1" strike="noStrike">
              <a:latin typeface="Arial"/>
            </a:endParaRPr>
          </a:p>
          <a:p>
            <a:pPr lvl="3" marL="1728000" indent="-216000">
              <a:spcBef>
                <a:spcPts val="68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20" spc="-1" strike="noStrike">
                <a:latin typeface="Arial"/>
              </a:rPr>
              <a:t>Fourth Outline Level</a:t>
            </a:r>
            <a:endParaRPr b="0" lang="en-US" sz="2420" spc="-1" strike="noStrike">
              <a:latin typeface="Arial"/>
            </a:endParaRPr>
          </a:p>
          <a:p>
            <a:pPr lvl="4" marL="2160000" indent="-216000">
              <a:spcBef>
                <a:spcPts val="34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20" spc="-1" strike="noStrike">
                <a:latin typeface="Arial"/>
              </a:rPr>
              <a:t>Fifth Outline Level</a:t>
            </a:r>
            <a:endParaRPr b="0" lang="en-US" sz="2420" spc="-1" strike="noStrike">
              <a:latin typeface="Arial"/>
            </a:endParaRPr>
          </a:p>
          <a:p>
            <a:pPr lvl="5" marL="2592000" indent="-216000">
              <a:spcBef>
                <a:spcPts val="34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20" spc="-1" strike="noStrike">
                <a:latin typeface="Arial"/>
              </a:rPr>
              <a:t>Sixth Outline Level</a:t>
            </a:r>
            <a:endParaRPr b="0" lang="en-US" sz="2420" spc="-1" strike="noStrike">
              <a:latin typeface="Arial"/>
            </a:endParaRPr>
          </a:p>
          <a:p>
            <a:pPr lvl="6" marL="3024000" indent="-216000">
              <a:spcBef>
                <a:spcPts val="34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20" spc="-1" strike="noStrike">
                <a:latin typeface="Arial"/>
              </a:rPr>
              <a:t>Seventh Outline Level</a:t>
            </a:r>
            <a:endParaRPr b="0" lang="en-US" sz="242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580320" y="670680"/>
            <a:ext cx="8045640" cy="392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followi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ng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plots,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graphs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and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inform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ation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have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been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genera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ted in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contex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 of a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SWES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NET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Consist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ent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Comm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unicati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exercis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e. 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data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has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been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taken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from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past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period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 (in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2017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other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years)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and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have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been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partiall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y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modifi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ed in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order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to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suppor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 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comm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unicati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on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exercis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activity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. It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does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not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reflect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real-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time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space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weath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conditi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ons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and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should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not be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used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or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distrib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uted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outsid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 of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coordin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ated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event 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exercis</a:t>
            </a:r>
            <a:r>
              <a:rPr b="0" lang="en-GB" sz="2800" spc="-1" strike="noStrike">
                <a:solidFill>
                  <a:srgbClr val="ff0000"/>
                </a:solidFill>
                <a:latin typeface="NotesEsa"/>
                <a:ea typeface="DejaVu Sans"/>
              </a:rPr>
              <a:t>e.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248760" y="221040"/>
            <a:ext cx="8791560" cy="1552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Iss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ue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tim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e of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the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dat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a: </a:t>
            </a:r>
            <a:endParaRPr b="0" lang="en-US" sz="4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	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YYY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Y –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M1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–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D1 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 </a:t>
            </a:r>
            <a:r>
              <a:rPr b="0" lang="en-GB" sz="4800" spc="-1" strike="noStrike">
                <a:solidFill>
                  <a:srgbClr val="ff0000"/>
                </a:solidFill>
                <a:latin typeface="NotesEsa"/>
                <a:ea typeface="DejaVu Sans"/>
              </a:rPr>
              <a:t>UTC</a:t>
            </a:r>
            <a:endParaRPr b="0" lang="en-US" sz="4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1819440" y="548640"/>
            <a:ext cx="5741640" cy="33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latin typeface="Calibri"/>
                <a:ea typeface="DejaVu Sans"/>
              </a:rPr>
              <a:t>H-ESC Product: H.105a SEP/E – Near Earth Energetic Protons (GOES)</a:t>
            </a:r>
            <a:endParaRPr b="0" lang="en-US" sz="1600" spc="-1" strike="noStrike">
              <a:latin typeface="Arial"/>
            </a:endParaRPr>
          </a:p>
        </p:txBody>
      </p:sp>
      <p:pic>
        <p:nvPicPr>
          <p:cNvPr id="77" name="Picture 4" descr=""/>
          <p:cNvPicPr/>
          <p:nvPr/>
        </p:nvPicPr>
        <p:blipFill>
          <a:blip r:embed="rId1"/>
          <a:stretch/>
        </p:blipFill>
        <p:spPr>
          <a:xfrm>
            <a:off x="1023120" y="1615680"/>
            <a:ext cx="7824600" cy="3612960"/>
          </a:xfrm>
          <a:prstGeom prst="rect">
            <a:avLst/>
          </a:prstGeom>
          <a:ln>
            <a:noFill/>
          </a:ln>
        </p:spPr>
      </p:pic>
      <p:sp>
        <p:nvSpPr>
          <p:cNvPr id="78" name="CustomShape 2"/>
          <p:cNvSpPr/>
          <p:nvPr/>
        </p:nvSpPr>
        <p:spPr>
          <a:xfrm>
            <a:off x="2267640" y="4744440"/>
            <a:ext cx="935280" cy="21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2020-11-15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79" name="CustomShape 3"/>
          <p:cNvSpPr/>
          <p:nvPr/>
        </p:nvSpPr>
        <p:spPr>
          <a:xfrm>
            <a:off x="3305880" y="4744440"/>
            <a:ext cx="1007280" cy="21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2020-11-16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0" name="CustomShape 4"/>
          <p:cNvSpPr/>
          <p:nvPr/>
        </p:nvSpPr>
        <p:spPr>
          <a:xfrm>
            <a:off x="4416480" y="4744440"/>
            <a:ext cx="1007280" cy="21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2020-11-17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1" name="CustomShape 5"/>
          <p:cNvSpPr/>
          <p:nvPr/>
        </p:nvSpPr>
        <p:spPr>
          <a:xfrm>
            <a:off x="5526720" y="4744440"/>
            <a:ext cx="1007280" cy="21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2020-11-18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2" name="CustomShape 6"/>
          <p:cNvSpPr/>
          <p:nvPr/>
        </p:nvSpPr>
        <p:spPr>
          <a:xfrm>
            <a:off x="6636960" y="4744440"/>
            <a:ext cx="1007280" cy="213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spAutoFit/>
          </a:bodyPr>
          <a:p>
            <a:pPr algn="ctr">
              <a:lnSpc>
                <a:spcPct val="100000"/>
              </a:lnSpc>
            </a:pPr>
            <a:r>
              <a:rPr b="1" lang="en-GB" sz="1400" spc="-1" strike="noStrike">
                <a:solidFill>
                  <a:srgbClr val="595959"/>
                </a:solidFill>
                <a:highlight>
                  <a:srgbClr val="00ffff"/>
                </a:highlight>
                <a:latin typeface="Calibri"/>
                <a:ea typeface="DejaVu Sans"/>
              </a:rPr>
              <a:t>2020-11-19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83" name="CustomShape 7"/>
          <p:cNvSpPr/>
          <p:nvPr/>
        </p:nvSpPr>
        <p:spPr>
          <a:xfrm>
            <a:off x="4378680" y="2133000"/>
            <a:ext cx="3072600" cy="2303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CustomShape 8"/>
          <p:cNvSpPr/>
          <p:nvPr/>
        </p:nvSpPr>
        <p:spPr>
          <a:xfrm>
            <a:off x="4301640" y="1600920"/>
            <a:ext cx="3137400" cy="4395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Line 9"/>
          <p:cNvSpPr/>
          <p:nvPr/>
        </p:nvSpPr>
        <p:spPr>
          <a:xfrm>
            <a:off x="4378680" y="2041200"/>
            <a:ext cx="0" cy="2539800"/>
          </a:xfrm>
          <a:prstGeom prst="line">
            <a:avLst/>
          </a:prstGeom>
          <a:ln w="2844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10"/>
          <p:cNvSpPr/>
          <p:nvPr/>
        </p:nvSpPr>
        <p:spPr>
          <a:xfrm>
            <a:off x="2830320" y="1231560"/>
            <a:ext cx="4814280" cy="638640"/>
          </a:xfrm>
          <a:prstGeom prst="rect">
            <a:avLst/>
          </a:prstGeom>
          <a:ln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Pre-existing conditions already slightly elevated due to earlier CME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7E12E6F331BA408FFC28690E365FFB" ma:contentTypeVersion="1" ma:contentTypeDescription="Create a new document." ma:contentTypeScope="" ma:versionID="ec94519575fd50eb08d5923759726e29">
  <xsd:schema xmlns:xsd="http://www.w3.org/2001/XMLSchema" xmlns:xs="http://www.w3.org/2001/XMLSchema" xmlns:p="http://schemas.microsoft.com/office/2006/metadata/properties" xmlns:ns2="a71b8a04-ba8b-4f60-a12e-95272f83560b" targetNamespace="http://schemas.microsoft.com/office/2006/metadata/properties" ma:root="true" ma:fieldsID="b45b12884e1d007e6b4df8d2996c87a7" ns2:_="">
    <xsd:import namespace="a71b8a04-ba8b-4f60-a12e-95272f83560b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b8a04-ba8b-4f60-a12e-95272f83560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E75529-F50E-4033-9234-0894163790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4FA5B-E61E-4E8C-8019-E9B0BA0932C8}">
  <ds:schemaRefs>
    <ds:schemaRef ds:uri="http://schemas.microsoft.com/office/2006/documentManagement/types"/>
    <ds:schemaRef ds:uri="http://purl.org/dc/elements/1.1/"/>
    <ds:schemaRef ds:uri="a71b8a04-ba8b-4f60-a12e-95272f83560b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4BBB5D0-D159-47A1-887F-70F003BC36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1b8a04-ba8b-4f60-a12e-95272f8356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5457</TotalTime>
  <Application>LibreOffice/6.4.7.2$Linux_X86_64 LibreOffice_project/40$Build-2</Application>
  <Words>423</Words>
  <Paragraphs>114</Paragraphs>
  <Company>STFC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2019-04-17T08:28:40Z</dcterms:created>
  <dc:creator>Chris Perry</dc:creator>
  <dc:description/>
  <dc:language>en-GB</dc:language>
  <cp:lastModifiedBy/>
  <cp:lastPrinted>2019-04-23T08:30:59Z</cp:lastPrinted>
  <dcterms:modified xsi:type="dcterms:W3CDTF">2022-09-06T10:41:36Z</dcterms:modified>
  <cp:revision>151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ampaign_Dates">
    <vt:lpwstr>16th Nov 2020 to 23rd Nov 2020</vt:lpwstr>
  </property>
  <property fmtid="{D5CDD505-2E9C-101B-9397-08002B2CF9AE}" pid="4" name="Company">
    <vt:lpwstr>STFC</vt:lpwstr>
  </property>
  <property fmtid="{D5CDD505-2E9C-101B-9397-08002B2CF9AE}" pid="5" name="ContentTypeId">
    <vt:lpwstr>0x010100477E12E6F331BA408FFC28690E365FFB</vt:lpwstr>
  </property>
  <property fmtid="{D5CDD505-2E9C-101B-9397-08002B2CF9AE}" pid="6" name="HiddenSlides">
    <vt:i4>0</vt:i4>
  </property>
  <property fmtid="{D5CDD505-2E9C-101B-9397-08002B2CF9AE}" pid="7" name="HyperlinksChanged">
    <vt:bool>0</vt:bool>
  </property>
  <property fmtid="{D5CDD505-2E9C-101B-9397-08002B2CF9AE}" pid="8" name="LinksUpToDate">
    <vt:bool>0</vt:bool>
  </property>
  <property fmtid="{D5CDD505-2E9C-101B-9397-08002B2CF9AE}" pid="9" name="MMClips">
    <vt:i4>2</vt:i4>
  </property>
  <property fmtid="{D5CDD505-2E9C-101B-9397-08002B2CF9AE}" pid="10" name="Notes">
    <vt:i4>0</vt:i4>
  </property>
  <property fmtid="{D5CDD505-2E9C-101B-9397-08002B2CF9AE}" pid="11" name="PresentationFormat">
    <vt:lpwstr>On-screen Show (4:3)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i4>13</vt:i4>
  </property>
</Properties>
</file>